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7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8" r:id="rId2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7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764512-55D3-CC45-1D13-D7D7AA5BF5B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091C60D1-B2EF-D5D5-D249-681144BD2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ECD47F5C-BE83-2785-B80E-10D04877714D}"/>
              </a:ext>
            </a:extLst>
          </p:cNvPr>
          <p:cNvSpPr>
            <a:spLocks noGrp="1"/>
          </p:cNvSpPr>
          <p:nvPr>
            <p:ph type="dt" sz="half" idx="10"/>
          </p:nvPr>
        </p:nvSpPr>
        <p:spPr/>
        <p:txBody>
          <a:bodyPr/>
          <a:lstStyle/>
          <a:p>
            <a:fld id="{FD4CFE2A-C9C6-4BE4-BCC4-64B76FBB3227}" type="datetimeFigureOut">
              <a:rPr lang="uk-UA" smtClean="0"/>
              <a:t>01.07.2022</a:t>
            </a:fld>
            <a:endParaRPr lang="uk-UA"/>
          </a:p>
        </p:txBody>
      </p:sp>
      <p:sp>
        <p:nvSpPr>
          <p:cNvPr id="5" name="Нижний колонтитул 4">
            <a:extLst>
              <a:ext uri="{FF2B5EF4-FFF2-40B4-BE49-F238E27FC236}">
                <a16:creationId xmlns:a16="http://schemas.microsoft.com/office/drawing/2014/main" id="{F0B81B35-D3C1-7E09-9A6C-26DEC0F253C2}"/>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9ADDB912-D8E2-04D2-C52C-48660151E20F}"/>
              </a:ext>
            </a:extLst>
          </p:cNvPr>
          <p:cNvSpPr>
            <a:spLocks noGrp="1"/>
          </p:cNvSpPr>
          <p:nvPr>
            <p:ph type="sldNum" sz="quarter" idx="12"/>
          </p:nvPr>
        </p:nvSpPr>
        <p:spPr/>
        <p:txBody>
          <a:bodyPr/>
          <a:lstStyle/>
          <a:p>
            <a:fld id="{690745B5-8ECB-46A2-AE24-74F96EEA6E37}" type="slidenum">
              <a:rPr lang="uk-UA" smtClean="0"/>
              <a:t>‹#›</a:t>
            </a:fld>
            <a:endParaRPr lang="uk-UA"/>
          </a:p>
        </p:txBody>
      </p:sp>
    </p:spTree>
    <p:extLst>
      <p:ext uri="{BB962C8B-B14F-4D97-AF65-F5344CB8AC3E}">
        <p14:creationId xmlns:p14="http://schemas.microsoft.com/office/powerpoint/2010/main" val="3286646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7C2914-2402-0BBE-8006-7E8A6B741A0B}"/>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4E4CBA0E-F68B-7D43-9B3D-84A110FC692A}"/>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498C270B-E6F8-05FB-744C-C2A7CF184155}"/>
              </a:ext>
            </a:extLst>
          </p:cNvPr>
          <p:cNvSpPr>
            <a:spLocks noGrp="1"/>
          </p:cNvSpPr>
          <p:nvPr>
            <p:ph type="dt" sz="half" idx="10"/>
          </p:nvPr>
        </p:nvSpPr>
        <p:spPr/>
        <p:txBody>
          <a:bodyPr/>
          <a:lstStyle/>
          <a:p>
            <a:fld id="{FD4CFE2A-C9C6-4BE4-BCC4-64B76FBB3227}" type="datetimeFigureOut">
              <a:rPr lang="uk-UA" smtClean="0"/>
              <a:t>01.07.2022</a:t>
            </a:fld>
            <a:endParaRPr lang="uk-UA"/>
          </a:p>
        </p:txBody>
      </p:sp>
      <p:sp>
        <p:nvSpPr>
          <p:cNvPr id="5" name="Нижний колонтитул 4">
            <a:extLst>
              <a:ext uri="{FF2B5EF4-FFF2-40B4-BE49-F238E27FC236}">
                <a16:creationId xmlns:a16="http://schemas.microsoft.com/office/drawing/2014/main" id="{17CC4D07-EC16-0ED1-E0C1-A883A5424063}"/>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64D9C0FA-6FEE-27E0-DEDA-3938C19724EF}"/>
              </a:ext>
            </a:extLst>
          </p:cNvPr>
          <p:cNvSpPr>
            <a:spLocks noGrp="1"/>
          </p:cNvSpPr>
          <p:nvPr>
            <p:ph type="sldNum" sz="quarter" idx="12"/>
          </p:nvPr>
        </p:nvSpPr>
        <p:spPr/>
        <p:txBody>
          <a:bodyPr/>
          <a:lstStyle/>
          <a:p>
            <a:fld id="{690745B5-8ECB-46A2-AE24-74F96EEA6E37}" type="slidenum">
              <a:rPr lang="uk-UA" smtClean="0"/>
              <a:t>‹#›</a:t>
            </a:fld>
            <a:endParaRPr lang="uk-UA"/>
          </a:p>
        </p:txBody>
      </p:sp>
    </p:spTree>
    <p:extLst>
      <p:ext uri="{BB962C8B-B14F-4D97-AF65-F5344CB8AC3E}">
        <p14:creationId xmlns:p14="http://schemas.microsoft.com/office/powerpoint/2010/main" val="2067516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95B3F18-905D-0802-141A-32FBFBA5B0E1}"/>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5A1662E3-471A-03F5-C6A8-A03E2C40ABE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717DAD5D-5A2A-CA94-13E0-3D983F7AB7B9}"/>
              </a:ext>
            </a:extLst>
          </p:cNvPr>
          <p:cNvSpPr>
            <a:spLocks noGrp="1"/>
          </p:cNvSpPr>
          <p:nvPr>
            <p:ph type="dt" sz="half" idx="10"/>
          </p:nvPr>
        </p:nvSpPr>
        <p:spPr/>
        <p:txBody>
          <a:bodyPr/>
          <a:lstStyle/>
          <a:p>
            <a:fld id="{FD4CFE2A-C9C6-4BE4-BCC4-64B76FBB3227}" type="datetimeFigureOut">
              <a:rPr lang="uk-UA" smtClean="0"/>
              <a:t>01.07.2022</a:t>
            </a:fld>
            <a:endParaRPr lang="uk-UA"/>
          </a:p>
        </p:txBody>
      </p:sp>
      <p:sp>
        <p:nvSpPr>
          <p:cNvPr id="5" name="Нижний колонтитул 4">
            <a:extLst>
              <a:ext uri="{FF2B5EF4-FFF2-40B4-BE49-F238E27FC236}">
                <a16:creationId xmlns:a16="http://schemas.microsoft.com/office/drawing/2014/main" id="{951A1315-FA0F-5953-2ECD-C7579A041C8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3D44AA7B-6929-C1AF-B730-E40B78CF196A}"/>
              </a:ext>
            </a:extLst>
          </p:cNvPr>
          <p:cNvSpPr>
            <a:spLocks noGrp="1"/>
          </p:cNvSpPr>
          <p:nvPr>
            <p:ph type="sldNum" sz="quarter" idx="12"/>
          </p:nvPr>
        </p:nvSpPr>
        <p:spPr/>
        <p:txBody>
          <a:bodyPr/>
          <a:lstStyle/>
          <a:p>
            <a:fld id="{690745B5-8ECB-46A2-AE24-74F96EEA6E37}" type="slidenum">
              <a:rPr lang="uk-UA" smtClean="0"/>
              <a:t>‹#›</a:t>
            </a:fld>
            <a:endParaRPr lang="uk-UA"/>
          </a:p>
        </p:txBody>
      </p:sp>
    </p:spTree>
    <p:extLst>
      <p:ext uri="{BB962C8B-B14F-4D97-AF65-F5344CB8AC3E}">
        <p14:creationId xmlns:p14="http://schemas.microsoft.com/office/powerpoint/2010/main" val="249412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62021C-6FE6-C05D-0F4E-CC01310BC464}"/>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3A1CDFAC-0886-64D7-6834-8894C2FC047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D6AB349B-548C-FD07-59F5-159591827477}"/>
              </a:ext>
            </a:extLst>
          </p:cNvPr>
          <p:cNvSpPr>
            <a:spLocks noGrp="1"/>
          </p:cNvSpPr>
          <p:nvPr>
            <p:ph type="dt" sz="half" idx="10"/>
          </p:nvPr>
        </p:nvSpPr>
        <p:spPr/>
        <p:txBody>
          <a:bodyPr/>
          <a:lstStyle/>
          <a:p>
            <a:fld id="{FD4CFE2A-C9C6-4BE4-BCC4-64B76FBB3227}" type="datetimeFigureOut">
              <a:rPr lang="uk-UA" smtClean="0"/>
              <a:t>01.07.2022</a:t>
            </a:fld>
            <a:endParaRPr lang="uk-UA"/>
          </a:p>
        </p:txBody>
      </p:sp>
      <p:sp>
        <p:nvSpPr>
          <p:cNvPr id="5" name="Нижний колонтитул 4">
            <a:extLst>
              <a:ext uri="{FF2B5EF4-FFF2-40B4-BE49-F238E27FC236}">
                <a16:creationId xmlns:a16="http://schemas.microsoft.com/office/drawing/2014/main" id="{9F81BDE5-5F3D-FB76-FD06-342D09FBCE14}"/>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D3C2ED2C-A45B-A5CF-B558-AD840C33E2C5}"/>
              </a:ext>
            </a:extLst>
          </p:cNvPr>
          <p:cNvSpPr>
            <a:spLocks noGrp="1"/>
          </p:cNvSpPr>
          <p:nvPr>
            <p:ph type="sldNum" sz="quarter" idx="12"/>
          </p:nvPr>
        </p:nvSpPr>
        <p:spPr/>
        <p:txBody>
          <a:bodyPr/>
          <a:lstStyle/>
          <a:p>
            <a:fld id="{690745B5-8ECB-46A2-AE24-74F96EEA6E37}" type="slidenum">
              <a:rPr lang="uk-UA" smtClean="0"/>
              <a:t>‹#›</a:t>
            </a:fld>
            <a:endParaRPr lang="uk-UA"/>
          </a:p>
        </p:txBody>
      </p:sp>
    </p:spTree>
    <p:extLst>
      <p:ext uri="{BB962C8B-B14F-4D97-AF65-F5344CB8AC3E}">
        <p14:creationId xmlns:p14="http://schemas.microsoft.com/office/powerpoint/2010/main" val="174740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9E3AE1-40EF-CE3C-3559-4A9B12F1285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C7B198D4-0567-A2EC-B0F7-2FB8BBE3B6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DE592611-276B-2BCC-38A2-60EF912F45B2}"/>
              </a:ext>
            </a:extLst>
          </p:cNvPr>
          <p:cNvSpPr>
            <a:spLocks noGrp="1"/>
          </p:cNvSpPr>
          <p:nvPr>
            <p:ph type="dt" sz="half" idx="10"/>
          </p:nvPr>
        </p:nvSpPr>
        <p:spPr/>
        <p:txBody>
          <a:bodyPr/>
          <a:lstStyle/>
          <a:p>
            <a:fld id="{FD4CFE2A-C9C6-4BE4-BCC4-64B76FBB3227}" type="datetimeFigureOut">
              <a:rPr lang="uk-UA" smtClean="0"/>
              <a:t>01.07.2022</a:t>
            </a:fld>
            <a:endParaRPr lang="uk-UA"/>
          </a:p>
        </p:txBody>
      </p:sp>
      <p:sp>
        <p:nvSpPr>
          <p:cNvPr id="5" name="Нижний колонтитул 4">
            <a:extLst>
              <a:ext uri="{FF2B5EF4-FFF2-40B4-BE49-F238E27FC236}">
                <a16:creationId xmlns:a16="http://schemas.microsoft.com/office/drawing/2014/main" id="{46A601C2-E39D-D924-DDD0-1DA89345C3A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305692EA-5536-1B66-C05E-4A609FF25CD1}"/>
              </a:ext>
            </a:extLst>
          </p:cNvPr>
          <p:cNvSpPr>
            <a:spLocks noGrp="1"/>
          </p:cNvSpPr>
          <p:nvPr>
            <p:ph type="sldNum" sz="quarter" idx="12"/>
          </p:nvPr>
        </p:nvSpPr>
        <p:spPr/>
        <p:txBody>
          <a:bodyPr/>
          <a:lstStyle/>
          <a:p>
            <a:fld id="{690745B5-8ECB-46A2-AE24-74F96EEA6E37}" type="slidenum">
              <a:rPr lang="uk-UA" smtClean="0"/>
              <a:t>‹#›</a:t>
            </a:fld>
            <a:endParaRPr lang="uk-UA"/>
          </a:p>
        </p:txBody>
      </p:sp>
    </p:spTree>
    <p:extLst>
      <p:ext uri="{BB962C8B-B14F-4D97-AF65-F5344CB8AC3E}">
        <p14:creationId xmlns:p14="http://schemas.microsoft.com/office/powerpoint/2010/main" val="372232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C168CD-D0E8-52E8-8F6D-C3F4CFFB0DA2}"/>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964626FD-C127-05AE-D4DE-7D91F6D64BD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C3594E92-2978-C7D7-6D37-0C51D90B432A}"/>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6C55A17A-AC7F-C767-3C5E-FB78967E1110}"/>
              </a:ext>
            </a:extLst>
          </p:cNvPr>
          <p:cNvSpPr>
            <a:spLocks noGrp="1"/>
          </p:cNvSpPr>
          <p:nvPr>
            <p:ph type="dt" sz="half" idx="10"/>
          </p:nvPr>
        </p:nvSpPr>
        <p:spPr/>
        <p:txBody>
          <a:bodyPr/>
          <a:lstStyle/>
          <a:p>
            <a:fld id="{FD4CFE2A-C9C6-4BE4-BCC4-64B76FBB3227}" type="datetimeFigureOut">
              <a:rPr lang="uk-UA" smtClean="0"/>
              <a:t>01.07.2022</a:t>
            </a:fld>
            <a:endParaRPr lang="uk-UA"/>
          </a:p>
        </p:txBody>
      </p:sp>
      <p:sp>
        <p:nvSpPr>
          <p:cNvPr id="6" name="Нижний колонтитул 5">
            <a:extLst>
              <a:ext uri="{FF2B5EF4-FFF2-40B4-BE49-F238E27FC236}">
                <a16:creationId xmlns:a16="http://schemas.microsoft.com/office/drawing/2014/main" id="{2E82FE2D-D895-ED3F-CD31-305A3C96DFC8}"/>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A01DBA58-32DA-CD75-7AF6-6765308F40B7}"/>
              </a:ext>
            </a:extLst>
          </p:cNvPr>
          <p:cNvSpPr>
            <a:spLocks noGrp="1"/>
          </p:cNvSpPr>
          <p:nvPr>
            <p:ph type="sldNum" sz="quarter" idx="12"/>
          </p:nvPr>
        </p:nvSpPr>
        <p:spPr/>
        <p:txBody>
          <a:bodyPr/>
          <a:lstStyle/>
          <a:p>
            <a:fld id="{690745B5-8ECB-46A2-AE24-74F96EEA6E37}" type="slidenum">
              <a:rPr lang="uk-UA" smtClean="0"/>
              <a:t>‹#›</a:t>
            </a:fld>
            <a:endParaRPr lang="uk-UA"/>
          </a:p>
        </p:txBody>
      </p:sp>
    </p:spTree>
    <p:extLst>
      <p:ext uri="{BB962C8B-B14F-4D97-AF65-F5344CB8AC3E}">
        <p14:creationId xmlns:p14="http://schemas.microsoft.com/office/powerpoint/2010/main" val="2947080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CD8E2A-2AA7-57D7-57C2-BE57FBCA33D9}"/>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61FF85A8-CB21-01C9-59DF-A36398541D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89C2D11-5678-BB02-A6DD-9FE7B6C8437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3F901945-09EE-F424-32AC-0DFFF5E39B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AE999688-2758-01E3-E9AF-173EAC8C5C0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72F6116C-3EFD-9947-8E0C-906EB3B4CCDE}"/>
              </a:ext>
            </a:extLst>
          </p:cNvPr>
          <p:cNvSpPr>
            <a:spLocks noGrp="1"/>
          </p:cNvSpPr>
          <p:nvPr>
            <p:ph type="dt" sz="half" idx="10"/>
          </p:nvPr>
        </p:nvSpPr>
        <p:spPr/>
        <p:txBody>
          <a:bodyPr/>
          <a:lstStyle/>
          <a:p>
            <a:fld id="{FD4CFE2A-C9C6-4BE4-BCC4-64B76FBB3227}" type="datetimeFigureOut">
              <a:rPr lang="uk-UA" smtClean="0"/>
              <a:t>01.07.2022</a:t>
            </a:fld>
            <a:endParaRPr lang="uk-UA"/>
          </a:p>
        </p:txBody>
      </p:sp>
      <p:sp>
        <p:nvSpPr>
          <p:cNvPr id="8" name="Нижний колонтитул 7">
            <a:extLst>
              <a:ext uri="{FF2B5EF4-FFF2-40B4-BE49-F238E27FC236}">
                <a16:creationId xmlns:a16="http://schemas.microsoft.com/office/drawing/2014/main" id="{19EC1842-F53F-146F-0B32-D98F6793753F}"/>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FA5C53AE-803E-2174-59D8-472899FB4EAC}"/>
              </a:ext>
            </a:extLst>
          </p:cNvPr>
          <p:cNvSpPr>
            <a:spLocks noGrp="1"/>
          </p:cNvSpPr>
          <p:nvPr>
            <p:ph type="sldNum" sz="quarter" idx="12"/>
          </p:nvPr>
        </p:nvSpPr>
        <p:spPr/>
        <p:txBody>
          <a:bodyPr/>
          <a:lstStyle/>
          <a:p>
            <a:fld id="{690745B5-8ECB-46A2-AE24-74F96EEA6E37}" type="slidenum">
              <a:rPr lang="uk-UA" smtClean="0"/>
              <a:t>‹#›</a:t>
            </a:fld>
            <a:endParaRPr lang="uk-UA"/>
          </a:p>
        </p:txBody>
      </p:sp>
    </p:spTree>
    <p:extLst>
      <p:ext uri="{BB962C8B-B14F-4D97-AF65-F5344CB8AC3E}">
        <p14:creationId xmlns:p14="http://schemas.microsoft.com/office/powerpoint/2010/main" val="241791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7D7B5A-14DC-4D24-FB62-B87DE7FF3038}"/>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52A9DDB9-A161-8072-0EDE-8140D04F42C7}"/>
              </a:ext>
            </a:extLst>
          </p:cNvPr>
          <p:cNvSpPr>
            <a:spLocks noGrp="1"/>
          </p:cNvSpPr>
          <p:nvPr>
            <p:ph type="dt" sz="half" idx="10"/>
          </p:nvPr>
        </p:nvSpPr>
        <p:spPr/>
        <p:txBody>
          <a:bodyPr/>
          <a:lstStyle/>
          <a:p>
            <a:fld id="{FD4CFE2A-C9C6-4BE4-BCC4-64B76FBB3227}" type="datetimeFigureOut">
              <a:rPr lang="uk-UA" smtClean="0"/>
              <a:t>01.07.2022</a:t>
            </a:fld>
            <a:endParaRPr lang="uk-UA"/>
          </a:p>
        </p:txBody>
      </p:sp>
      <p:sp>
        <p:nvSpPr>
          <p:cNvPr id="4" name="Нижний колонтитул 3">
            <a:extLst>
              <a:ext uri="{FF2B5EF4-FFF2-40B4-BE49-F238E27FC236}">
                <a16:creationId xmlns:a16="http://schemas.microsoft.com/office/drawing/2014/main" id="{5A3DCA9F-5934-3FE1-7E0C-45828CC286A5}"/>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D71641A9-876E-F55A-483D-D3AF6A122CE3}"/>
              </a:ext>
            </a:extLst>
          </p:cNvPr>
          <p:cNvSpPr>
            <a:spLocks noGrp="1"/>
          </p:cNvSpPr>
          <p:nvPr>
            <p:ph type="sldNum" sz="quarter" idx="12"/>
          </p:nvPr>
        </p:nvSpPr>
        <p:spPr/>
        <p:txBody>
          <a:bodyPr/>
          <a:lstStyle/>
          <a:p>
            <a:fld id="{690745B5-8ECB-46A2-AE24-74F96EEA6E37}" type="slidenum">
              <a:rPr lang="uk-UA" smtClean="0"/>
              <a:t>‹#›</a:t>
            </a:fld>
            <a:endParaRPr lang="uk-UA"/>
          </a:p>
        </p:txBody>
      </p:sp>
    </p:spTree>
    <p:extLst>
      <p:ext uri="{BB962C8B-B14F-4D97-AF65-F5344CB8AC3E}">
        <p14:creationId xmlns:p14="http://schemas.microsoft.com/office/powerpoint/2010/main" val="102760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F61F4D4-2D69-AC25-AB4B-59585D510C76}"/>
              </a:ext>
            </a:extLst>
          </p:cNvPr>
          <p:cNvSpPr>
            <a:spLocks noGrp="1"/>
          </p:cNvSpPr>
          <p:nvPr>
            <p:ph type="dt" sz="half" idx="10"/>
          </p:nvPr>
        </p:nvSpPr>
        <p:spPr/>
        <p:txBody>
          <a:bodyPr/>
          <a:lstStyle/>
          <a:p>
            <a:fld id="{FD4CFE2A-C9C6-4BE4-BCC4-64B76FBB3227}" type="datetimeFigureOut">
              <a:rPr lang="uk-UA" smtClean="0"/>
              <a:t>01.07.2022</a:t>
            </a:fld>
            <a:endParaRPr lang="uk-UA"/>
          </a:p>
        </p:txBody>
      </p:sp>
      <p:sp>
        <p:nvSpPr>
          <p:cNvPr id="3" name="Нижний колонтитул 2">
            <a:extLst>
              <a:ext uri="{FF2B5EF4-FFF2-40B4-BE49-F238E27FC236}">
                <a16:creationId xmlns:a16="http://schemas.microsoft.com/office/drawing/2014/main" id="{C6169176-65F8-135B-8B57-00AB4A7E0FAF}"/>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F9731470-3024-99B8-E911-8C515195D6DB}"/>
              </a:ext>
            </a:extLst>
          </p:cNvPr>
          <p:cNvSpPr>
            <a:spLocks noGrp="1"/>
          </p:cNvSpPr>
          <p:nvPr>
            <p:ph type="sldNum" sz="quarter" idx="12"/>
          </p:nvPr>
        </p:nvSpPr>
        <p:spPr/>
        <p:txBody>
          <a:bodyPr/>
          <a:lstStyle/>
          <a:p>
            <a:fld id="{690745B5-8ECB-46A2-AE24-74F96EEA6E37}" type="slidenum">
              <a:rPr lang="uk-UA" smtClean="0"/>
              <a:t>‹#›</a:t>
            </a:fld>
            <a:endParaRPr lang="uk-UA"/>
          </a:p>
        </p:txBody>
      </p:sp>
    </p:spTree>
    <p:extLst>
      <p:ext uri="{BB962C8B-B14F-4D97-AF65-F5344CB8AC3E}">
        <p14:creationId xmlns:p14="http://schemas.microsoft.com/office/powerpoint/2010/main" val="3166683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7463B3-7772-B0C7-DC95-E9B69C78608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C7E43ACB-673D-7AE6-05EA-551E74EE33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21521EA0-4EBE-31A3-8F4F-F9FA1E28C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DF7ECE0-4F59-6DE5-B33C-338550B9B3B2}"/>
              </a:ext>
            </a:extLst>
          </p:cNvPr>
          <p:cNvSpPr>
            <a:spLocks noGrp="1"/>
          </p:cNvSpPr>
          <p:nvPr>
            <p:ph type="dt" sz="half" idx="10"/>
          </p:nvPr>
        </p:nvSpPr>
        <p:spPr/>
        <p:txBody>
          <a:bodyPr/>
          <a:lstStyle/>
          <a:p>
            <a:fld id="{FD4CFE2A-C9C6-4BE4-BCC4-64B76FBB3227}" type="datetimeFigureOut">
              <a:rPr lang="uk-UA" smtClean="0"/>
              <a:t>01.07.2022</a:t>
            </a:fld>
            <a:endParaRPr lang="uk-UA"/>
          </a:p>
        </p:txBody>
      </p:sp>
      <p:sp>
        <p:nvSpPr>
          <p:cNvPr id="6" name="Нижний колонтитул 5">
            <a:extLst>
              <a:ext uri="{FF2B5EF4-FFF2-40B4-BE49-F238E27FC236}">
                <a16:creationId xmlns:a16="http://schemas.microsoft.com/office/drawing/2014/main" id="{4896C80D-65A8-514D-2BC4-306BC4CD2B21}"/>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8A49375B-0824-174E-C37D-C4463A2DD9AE}"/>
              </a:ext>
            </a:extLst>
          </p:cNvPr>
          <p:cNvSpPr>
            <a:spLocks noGrp="1"/>
          </p:cNvSpPr>
          <p:nvPr>
            <p:ph type="sldNum" sz="quarter" idx="12"/>
          </p:nvPr>
        </p:nvSpPr>
        <p:spPr/>
        <p:txBody>
          <a:bodyPr/>
          <a:lstStyle/>
          <a:p>
            <a:fld id="{690745B5-8ECB-46A2-AE24-74F96EEA6E37}" type="slidenum">
              <a:rPr lang="uk-UA" smtClean="0"/>
              <a:t>‹#›</a:t>
            </a:fld>
            <a:endParaRPr lang="uk-UA"/>
          </a:p>
        </p:txBody>
      </p:sp>
    </p:spTree>
    <p:extLst>
      <p:ext uri="{BB962C8B-B14F-4D97-AF65-F5344CB8AC3E}">
        <p14:creationId xmlns:p14="http://schemas.microsoft.com/office/powerpoint/2010/main" val="18262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F8C57A-E2E2-4DEC-E579-1D21FDABC28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E5889248-1D82-8CBD-902C-F8D798DE06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AA092344-B54E-0128-1EE9-EE086653C4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1F64ED9-DE89-2518-CA60-C62589D0FB94}"/>
              </a:ext>
            </a:extLst>
          </p:cNvPr>
          <p:cNvSpPr>
            <a:spLocks noGrp="1"/>
          </p:cNvSpPr>
          <p:nvPr>
            <p:ph type="dt" sz="half" idx="10"/>
          </p:nvPr>
        </p:nvSpPr>
        <p:spPr/>
        <p:txBody>
          <a:bodyPr/>
          <a:lstStyle/>
          <a:p>
            <a:fld id="{FD4CFE2A-C9C6-4BE4-BCC4-64B76FBB3227}" type="datetimeFigureOut">
              <a:rPr lang="uk-UA" smtClean="0"/>
              <a:t>01.07.2022</a:t>
            </a:fld>
            <a:endParaRPr lang="uk-UA"/>
          </a:p>
        </p:txBody>
      </p:sp>
      <p:sp>
        <p:nvSpPr>
          <p:cNvPr id="6" name="Нижний колонтитул 5">
            <a:extLst>
              <a:ext uri="{FF2B5EF4-FFF2-40B4-BE49-F238E27FC236}">
                <a16:creationId xmlns:a16="http://schemas.microsoft.com/office/drawing/2014/main" id="{18474536-5B29-15BA-A40E-52DAF02703F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305FACCC-36C0-8AC4-E478-E1DCDAAEC11D}"/>
              </a:ext>
            </a:extLst>
          </p:cNvPr>
          <p:cNvSpPr>
            <a:spLocks noGrp="1"/>
          </p:cNvSpPr>
          <p:nvPr>
            <p:ph type="sldNum" sz="quarter" idx="12"/>
          </p:nvPr>
        </p:nvSpPr>
        <p:spPr/>
        <p:txBody>
          <a:bodyPr/>
          <a:lstStyle/>
          <a:p>
            <a:fld id="{690745B5-8ECB-46A2-AE24-74F96EEA6E37}" type="slidenum">
              <a:rPr lang="uk-UA" smtClean="0"/>
              <a:t>‹#›</a:t>
            </a:fld>
            <a:endParaRPr lang="uk-UA"/>
          </a:p>
        </p:txBody>
      </p:sp>
    </p:spTree>
    <p:extLst>
      <p:ext uri="{BB962C8B-B14F-4D97-AF65-F5344CB8AC3E}">
        <p14:creationId xmlns:p14="http://schemas.microsoft.com/office/powerpoint/2010/main" val="363294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F5AC77-A33F-CE2E-456A-20F5D14FF5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29299231-1A20-B8E7-8CED-282CCADB39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C6411BF-AC72-E5A3-079A-739E3CEF25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CFE2A-C9C6-4BE4-BCC4-64B76FBB3227}" type="datetimeFigureOut">
              <a:rPr lang="uk-UA" smtClean="0"/>
              <a:t>01.07.2022</a:t>
            </a:fld>
            <a:endParaRPr lang="uk-UA"/>
          </a:p>
        </p:txBody>
      </p:sp>
      <p:sp>
        <p:nvSpPr>
          <p:cNvPr id="5" name="Нижний колонтитул 4">
            <a:extLst>
              <a:ext uri="{FF2B5EF4-FFF2-40B4-BE49-F238E27FC236}">
                <a16:creationId xmlns:a16="http://schemas.microsoft.com/office/drawing/2014/main" id="{CB72F7D5-78D5-5611-E28C-D3E64DD53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C0B77816-5E43-82DA-012D-A401EBCE82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745B5-8ECB-46A2-AE24-74F96EEA6E37}" type="slidenum">
              <a:rPr lang="uk-UA" smtClean="0"/>
              <a:t>‹#›</a:t>
            </a:fld>
            <a:endParaRPr lang="uk-UA"/>
          </a:p>
        </p:txBody>
      </p:sp>
    </p:spTree>
    <p:extLst>
      <p:ext uri="{BB962C8B-B14F-4D97-AF65-F5344CB8AC3E}">
        <p14:creationId xmlns:p14="http://schemas.microsoft.com/office/powerpoint/2010/main" val="3967010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34B542-9CB8-CAA1-B5DC-20C8728D4B3D}"/>
              </a:ext>
            </a:extLst>
          </p:cNvPr>
          <p:cNvSpPr txBox="1"/>
          <p:nvPr/>
        </p:nvSpPr>
        <p:spPr>
          <a:xfrm>
            <a:off x="2035712" y="1428571"/>
            <a:ext cx="8120574" cy="1200329"/>
          </a:xfrm>
          <a:prstGeom prst="rect">
            <a:avLst/>
          </a:prstGeom>
          <a:noFill/>
        </p:spPr>
        <p:txBody>
          <a:bodyPr wrap="square">
            <a:spAutoFit/>
          </a:bodyPr>
          <a:lstStyle/>
          <a:p>
            <a:pPr algn="ctr"/>
            <a:r>
              <a:rPr lang="ru-RU" sz="3600" dirty="0">
                <a:solidFill>
                  <a:schemeClr val="bg1"/>
                </a:solidFill>
              </a:rPr>
              <a:t>ОСОБЛИВОСТ</a:t>
            </a:r>
            <a:r>
              <a:rPr lang="uk-UA" sz="3600" dirty="0">
                <a:solidFill>
                  <a:schemeClr val="bg1"/>
                </a:solidFill>
              </a:rPr>
              <a:t>І</a:t>
            </a:r>
            <a:r>
              <a:rPr lang="ru-RU" sz="3600" dirty="0">
                <a:solidFill>
                  <a:schemeClr val="bg1"/>
                </a:solidFill>
              </a:rPr>
              <a:t> ПЕРЕТИНУ ДЕРЖАВНОГО КОРДОНУ ВІЙСЬКОВОЗОБОВ’ЯЗАНИХ</a:t>
            </a:r>
            <a:r>
              <a:rPr lang="ru-RU" dirty="0">
                <a:solidFill>
                  <a:schemeClr val="bg1"/>
                </a:solidFill>
              </a:rPr>
              <a:t> </a:t>
            </a:r>
            <a:endParaRPr lang="uk-UA" dirty="0">
              <a:solidFill>
                <a:schemeClr val="bg1"/>
              </a:solidFill>
            </a:endParaRPr>
          </a:p>
        </p:txBody>
      </p:sp>
      <p:pic>
        <p:nvPicPr>
          <p:cNvPr id="4" name="Рисунок 3">
            <a:extLst>
              <a:ext uri="{FF2B5EF4-FFF2-40B4-BE49-F238E27FC236}">
                <a16:creationId xmlns:a16="http://schemas.microsoft.com/office/drawing/2014/main" id="{7E862960-2831-4B46-4FD9-B4F49471E8F9}"/>
              </a:ext>
            </a:extLst>
          </p:cNvPr>
          <p:cNvPicPr>
            <a:picLocks noChangeAspect="1"/>
          </p:cNvPicPr>
          <p:nvPr/>
        </p:nvPicPr>
        <p:blipFill>
          <a:blip r:embed="rId3"/>
          <a:stretch>
            <a:fillRect/>
          </a:stretch>
        </p:blipFill>
        <p:spPr>
          <a:xfrm>
            <a:off x="3434189" y="2942799"/>
            <a:ext cx="5070782" cy="2830204"/>
          </a:xfrm>
          <a:prstGeom prst="rect">
            <a:avLst/>
          </a:prstGeom>
        </p:spPr>
      </p:pic>
    </p:spTree>
    <p:extLst>
      <p:ext uri="{BB962C8B-B14F-4D97-AF65-F5344CB8AC3E}">
        <p14:creationId xmlns:p14="http://schemas.microsoft.com/office/powerpoint/2010/main" val="2770639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B3134D-E881-A82A-F667-1E07B85A0BDF}"/>
              </a:ext>
            </a:extLst>
          </p:cNvPr>
          <p:cNvSpPr txBox="1"/>
          <p:nvPr/>
        </p:nvSpPr>
        <p:spPr>
          <a:xfrm>
            <a:off x="191070" y="95535"/>
            <a:ext cx="11439098" cy="6555641"/>
          </a:xfrm>
          <a:prstGeom prst="rect">
            <a:avLst/>
          </a:prstGeom>
          <a:noFill/>
        </p:spPr>
        <p:txBody>
          <a:bodyPr wrap="square">
            <a:spAutoFit/>
          </a:bodyPr>
          <a:lstStyle/>
          <a:p>
            <a:pPr algn="just"/>
            <a:r>
              <a:rPr lang="uk-UA" sz="2000" dirty="0">
                <a:solidFill>
                  <a:schemeClr val="bg1"/>
                </a:solidFill>
              </a:rPr>
              <a:t>5) дітей з інвалідністю для виїзду за межі України може здійснюватися матір’ю та / або батьком, опікуном, піклувальником, одним або обома прийомними батьками, батьками-вихователями, які здійснюють такий супровід, за наявності посвідчення, що підтверджує призначення соціальної допомоги відповідно до Закону України "Про державну соціальну допомогу особам з інвалідністю з дитинства та дітям з інвалідністю", в якому зазначено категорію "дитина з інвалідністю", або довідки про отримання державної соціальної допомоги дітям з інвалідністю, виданої структурним підрозділом з питань соціального захисту населення районної, районної у м. Києві держадміністрації, виконавчим органом міської ради, до території територіальної громади якої входить територія міста обласного значення, районної у місті (у разі її утворення) ради (незалежно від того, кого призначено отримувачем допомоги), або індивідуальної програми реабілітації дитини з інвалідністю, виданої лікарсько-консультативною комісією лікувально-профілактичного закладу, або медичного висновку про дитину з інвалідністю до 18 років, а також документів, що підтверджують родинні зв’язки (у разі здійснення супроводу матір’ю та / або батьком), або документів, що підтверджують відповідні повноваження особи, що супроводжує дитину з інвалідністю (у разі здійснення супроводу опікуном, піклувальником, одним або обома прийомними батьками, батьками-вихователями). Супровід дітей з інвалідністю для виїзду за межі України також може здійснюватися бабою, дідом, повнолітнім братом, сестрою, мачухою, вітчимом з урахуванням їх приналежності до переліку категорій осіб, які звільнені від військової служби та мобілізації, за наявності у них відповідних підтвердних документів та документів, що підтверджують родинні зв’язки.</a:t>
            </a:r>
          </a:p>
          <a:p>
            <a:pPr algn="just"/>
            <a:r>
              <a:rPr lang="uk-UA" sz="2000" dirty="0">
                <a:solidFill>
                  <a:schemeClr val="bg1"/>
                </a:solidFill>
                <a:highlight>
                  <a:srgbClr val="FF0000"/>
                </a:highlight>
              </a:rPr>
              <a:t>Виїзд за межі України осіб для супроводу може здійснюватися не більше ніж один раз із часу введення на території України надзвичайного або воєнного стану до його припинення чи скасування.</a:t>
            </a:r>
          </a:p>
        </p:txBody>
      </p:sp>
    </p:spTree>
    <p:extLst>
      <p:ext uri="{BB962C8B-B14F-4D97-AF65-F5344CB8AC3E}">
        <p14:creationId xmlns:p14="http://schemas.microsoft.com/office/powerpoint/2010/main" val="4048858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8AA1ED-7CED-3C4A-D0E1-521234186326}"/>
              </a:ext>
            </a:extLst>
          </p:cNvPr>
          <p:cNvSpPr txBox="1"/>
          <p:nvPr/>
        </p:nvSpPr>
        <p:spPr>
          <a:xfrm>
            <a:off x="482221" y="612844"/>
            <a:ext cx="11227558" cy="5632311"/>
          </a:xfrm>
          <a:prstGeom prst="rect">
            <a:avLst/>
          </a:prstGeom>
          <a:noFill/>
        </p:spPr>
        <p:txBody>
          <a:bodyPr wrap="square">
            <a:spAutoFit/>
          </a:bodyPr>
          <a:lstStyle/>
          <a:p>
            <a:pPr algn="just"/>
            <a:r>
              <a:rPr lang="uk-UA" sz="2000" dirty="0">
                <a:solidFill>
                  <a:schemeClr val="bg1"/>
                </a:solidFill>
              </a:rPr>
              <a:t>6) дітей, хворих на тяжкі </a:t>
            </a:r>
            <a:r>
              <a:rPr lang="uk-UA" sz="2000" dirty="0" err="1">
                <a:solidFill>
                  <a:schemeClr val="bg1"/>
                </a:solidFill>
              </a:rPr>
              <a:t>перинатальні</a:t>
            </a:r>
            <a:r>
              <a:rPr lang="uk-UA" sz="2000" dirty="0">
                <a:solidFill>
                  <a:schemeClr val="bg1"/>
                </a:solidFill>
              </a:rPr>
              <a:t> ураження нервової системи, тяжкі вроджені вади розвитку, рідкісні </a:t>
            </a:r>
            <a:r>
              <a:rPr lang="uk-UA" sz="2000" dirty="0" err="1">
                <a:solidFill>
                  <a:schemeClr val="bg1"/>
                </a:solidFill>
              </a:rPr>
              <a:t>орфанні</a:t>
            </a:r>
            <a:r>
              <a:rPr lang="uk-UA" sz="2000" dirty="0">
                <a:solidFill>
                  <a:schemeClr val="bg1"/>
                </a:solidFill>
              </a:rPr>
              <a:t> захворювання, онкологічні, </a:t>
            </a:r>
            <a:r>
              <a:rPr lang="uk-UA" sz="2000" dirty="0" err="1">
                <a:solidFill>
                  <a:schemeClr val="bg1"/>
                </a:solidFill>
              </a:rPr>
              <a:t>онкогематологічні</a:t>
            </a:r>
            <a:r>
              <a:rPr lang="uk-UA" sz="2000" dirty="0">
                <a:solidFill>
                  <a:schemeClr val="bg1"/>
                </a:solidFill>
              </a:rPr>
              <a:t> захворювання, дитячий церебральний параліч, тяжкі психічні розлади, цукровий діабет </a:t>
            </a:r>
            <a:r>
              <a:rPr lang="en-US" sz="2000" dirty="0">
                <a:solidFill>
                  <a:schemeClr val="bg1"/>
                </a:solidFill>
                <a:latin typeface="Broadway" panose="04040905080B02020502" pitchFamily="82" charset="0"/>
              </a:rPr>
              <a:t>I </a:t>
            </a:r>
            <a:r>
              <a:rPr lang="uk-UA" sz="2000" dirty="0">
                <a:solidFill>
                  <a:schemeClr val="bg1"/>
                </a:solidFill>
              </a:rPr>
              <a:t>типу (інсулінозалежний), гострі або хронічні захворювання нирок </a:t>
            </a:r>
            <a:r>
              <a:rPr lang="en-US" sz="2000" dirty="0">
                <a:solidFill>
                  <a:schemeClr val="bg1"/>
                </a:solidFill>
                <a:latin typeface="Broadway" panose="04040905080B02020502" pitchFamily="82" charset="0"/>
              </a:rPr>
              <a:t>IV </a:t>
            </a:r>
            <a:r>
              <a:rPr lang="uk-UA" sz="2000" dirty="0">
                <a:solidFill>
                  <a:schemeClr val="bg1"/>
                </a:solidFill>
              </a:rPr>
              <a:t>ступеня, дитини, яка отримала тяжку травму, потребує трансплантації </a:t>
            </a:r>
            <a:r>
              <a:rPr lang="uk-UA" sz="2000" dirty="0" err="1">
                <a:solidFill>
                  <a:schemeClr val="bg1"/>
                </a:solidFill>
              </a:rPr>
              <a:t>органа</a:t>
            </a:r>
            <a:r>
              <a:rPr lang="uk-UA" sz="2000" dirty="0">
                <a:solidFill>
                  <a:schemeClr val="bg1"/>
                </a:solidFill>
              </a:rPr>
              <a:t>, потребує паліативної допомоги, що підтверджується документом, виданим лікарсько-консультативною комісією закладу охорони здоров’я в порядку та за формою, що встановлені МОЗ, здійснюється матір’ю та / або батьком, опікуном піклувальником, одним або обома прийомними батьками, батьками-вихователями, які здійснюють такий супровід, за наявності довідки про отримання державної допомоги на дитину, хвору на </a:t>
            </a:r>
            <a:r>
              <a:rPr lang="uk-UA" sz="2000" dirty="0" err="1">
                <a:solidFill>
                  <a:schemeClr val="bg1"/>
                </a:solidFill>
              </a:rPr>
              <a:t>вищезазначенні</a:t>
            </a:r>
            <a:r>
              <a:rPr lang="uk-UA" sz="2000" dirty="0">
                <a:solidFill>
                  <a:schemeClr val="bg1"/>
                </a:solidFill>
              </a:rPr>
              <a:t> хвороби, яким не встановлено інвалідність, виданої структурним підрозділом з питань соціального захисту населення районної, районної у м. Києві держадміністрації, виконавчим органом міської ради, до території територіальної громади якої входить територія міста обласного значення, районної у місті (у разі її утворення) ради (незалежно від того, кого призначено отримувачем допомоги), або документа, виданого лікарсько-консультативною комісією закладу охорони здоров’я в порядку та за формою, що встановлені МОЗ, а також документів, що підтверджують родинні зв’язки (у разі здійснення супроводу матір’ю та / або батьком), або документів, що підтверджують відповідні повноваження особи, що супроводжує таку дитину (у разі здійснення супроводу опікуном, піклувальником, одним або обома прийомними батьками, батьками-вихователями);</a:t>
            </a:r>
          </a:p>
        </p:txBody>
      </p:sp>
    </p:spTree>
    <p:extLst>
      <p:ext uri="{BB962C8B-B14F-4D97-AF65-F5344CB8AC3E}">
        <p14:creationId xmlns:p14="http://schemas.microsoft.com/office/powerpoint/2010/main" val="1563757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BECA93-EB04-6A08-E62C-0096AD9E2922}"/>
              </a:ext>
            </a:extLst>
          </p:cNvPr>
          <p:cNvSpPr txBox="1"/>
          <p:nvPr/>
        </p:nvSpPr>
        <p:spPr>
          <a:xfrm>
            <a:off x="181970" y="95534"/>
            <a:ext cx="11855355" cy="6555641"/>
          </a:xfrm>
          <a:prstGeom prst="rect">
            <a:avLst/>
          </a:prstGeom>
          <a:noFill/>
        </p:spPr>
        <p:txBody>
          <a:bodyPr wrap="square">
            <a:spAutoFit/>
          </a:bodyPr>
          <a:lstStyle/>
          <a:p>
            <a:pPr algn="just"/>
            <a:r>
              <a:rPr lang="ru-RU" sz="2000" dirty="0">
                <a:solidFill>
                  <a:schemeClr val="bg1"/>
                </a:solidFill>
              </a:rPr>
              <a:t>7) </a:t>
            </a:r>
            <a:r>
              <a:rPr lang="ru-RU" sz="2000" dirty="0" err="1">
                <a:solidFill>
                  <a:schemeClr val="bg1"/>
                </a:solidFill>
              </a:rPr>
              <a:t>дітей-сиріт</a:t>
            </a:r>
            <a:r>
              <a:rPr lang="ru-RU" sz="2000" dirty="0">
                <a:solidFill>
                  <a:schemeClr val="bg1"/>
                </a:solidFill>
              </a:rPr>
              <a:t>, </a:t>
            </a:r>
            <a:r>
              <a:rPr lang="ru-RU" sz="2000" dirty="0" err="1">
                <a:solidFill>
                  <a:schemeClr val="bg1"/>
                </a:solidFill>
              </a:rPr>
              <a:t>дітей</a:t>
            </a:r>
            <a:r>
              <a:rPr lang="ru-RU" sz="2000" dirty="0">
                <a:solidFill>
                  <a:schemeClr val="bg1"/>
                </a:solidFill>
              </a:rPr>
              <a:t>, </a:t>
            </a:r>
            <a:r>
              <a:rPr lang="ru-RU" sz="2000" dirty="0" err="1">
                <a:solidFill>
                  <a:schemeClr val="bg1"/>
                </a:solidFill>
              </a:rPr>
              <a:t>позбавлених</a:t>
            </a:r>
            <a:r>
              <a:rPr lang="ru-RU" sz="2000" dirty="0">
                <a:solidFill>
                  <a:schemeClr val="bg1"/>
                </a:solidFill>
              </a:rPr>
              <a:t> </a:t>
            </a:r>
            <a:r>
              <a:rPr lang="ru-RU" sz="2000" dirty="0" err="1">
                <a:solidFill>
                  <a:schemeClr val="bg1"/>
                </a:solidFill>
              </a:rPr>
              <a:t>батьківського</a:t>
            </a:r>
            <a:r>
              <a:rPr lang="ru-RU" sz="2000" dirty="0">
                <a:solidFill>
                  <a:schemeClr val="bg1"/>
                </a:solidFill>
              </a:rPr>
              <a:t> </a:t>
            </a:r>
            <a:r>
              <a:rPr lang="ru-RU" sz="2000" dirty="0" err="1">
                <a:solidFill>
                  <a:schemeClr val="bg1"/>
                </a:solidFill>
              </a:rPr>
              <a:t>піклування</a:t>
            </a:r>
            <a:r>
              <a:rPr lang="ru-RU" sz="2000" dirty="0">
                <a:solidFill>
                  <a:schemeClr val="bg1"/>
                </a:solidFill>
              </a:rPr>
              <a:t>, </a:t>
            </a:r>
            <a:r>
              <a:rPr lang="ru-RU" sz="2000" dirty="0" err="1">
                <a:solidFill>
                  <a:schemeClr val="bg1"/>
                </a:solidFill>
              </a:rPr>
              <a:t>які</a:t>
            </a:r>
            <a:r>
              <a:rPr lang="ru-RU" sz="2000" dirty="0">
                <a:solidFill>
                  <a:schemeClr val="bg1"/>
                </a:solidFill>
              </a:rPr>
              <a:t> не </a:t>
            </a:r>
            <a:r>
              <a:rPr lang="ru-RU" sz="2000" dirty="0" err="1">
                <a:solidFill>
                  <a:schemeClr val="bg1"/>
                </a:solidFill>
              </a:rPr>
              <a:t>досягли</a:t>
            </a:r>
            <a:r>
              <a:rPr lang="ru-RU" sz="2000" dirty="0">
                <a:solidFill>
                  <a:schemeClr val="bg1"/>
                </a:solidFill>
              </a:rPr>
              <a:t> 18-річного </a:t>
            </a:r>
            <a:r>
              <a:rPr lang="ru-RU" sz="2000" dirty="0" err="1">
                <a:solidFill>
                  <a:schemeClr val="bg1"/>
                </a:solidFill>
              </a:rPr>
              <a:t>віку</a:t>
            </a:r>
            <a:r>
              <a:rPr lang="ru-RU" sz="2000" dirty="0">
                <a:solidFill>
                  <a:schemeClr val="bg1"/>
                </a:solidFill>
              </a:rPr>
              <a:t> та </a:t>
            </a:r>
            <a:r>
              <a:rPr lang="ru-RU" sz="2000" dirty="0" err="1">
                <a:solidFill>
                  <a:schemeClr val="bg1"/>
                </a:solidFill>
              </a:rPr>
              <a:t>проживають</a:t>
            </a:r>
            <a:r>
              <a:rPr lang="ru-RU" sz="2000" dirty="0">
                <a:solidFill>
                  <a:schemeClr val="bg1"/>
                </a:solidFill>
              </a:rPr>
              <a:t> </a:t>
            </a:r>
            <a:r>
              <a:rPr lang="ru-RU" sz="2000" dirty="0" err="1">
                <a:solidFill>
                  <a:schemeClr val="bg1"/>
                </a:solidFill>
              </a:rPr>
              <a:t>або</a:t>
            </a:r>
            <a:r>
              <a:rPr lang="ru-RU" sz="2000" dirty="0">
                <a:solidFill>
                  <a:schemeClr val="bg1"/>
                </a:solidFill>
              </a:rPr>
              <a:t> </a:t>
            </a:r>
            <a:r>
              <a:rPr lang="ru-RU" sz="2000" dirty="0" err="1">
                <a:solidFill>
                  <a:schemeClr val="bg1"/>
                </a:solidFill>
              </a:rPr>
              <a:t>зараховані</a:t>
            </a:r>
            <a:r>
              <a:rPr lang="ru-RU" sz="2000" dirty="0">
                <a:solidFill>
                  <a:schemeClr val="bg1"/>
                </a:solidFill>
              </a:rPr>
              <a:t> до </a:t>
            </a:r>
            <a:r>
              <a:rPr lang="ru-RU" sz="2000" dirty="0" err="1">
                <a:solidFill>
                  <a:schemeClr val="bg1"/>
                </a:solidFill>
              </a:rPr>
              <a:t>закладів</a:t>
            </a:r>
            <a:r>
              <a:rPr lang="ru-RU" sz="2000" dirty="0">
                <a:solidFill>
                  <a:schemeClr val="bg1"/>
                </a:solidFill>
              </a:rPr>
              <a:t> </a:t>
            </a:r>
            <a:r>
              <a:rPr lang="ru-RU" sz="2000" dirty="0" err="1">
                <a:solidFill>
                  <a:schemeClr val="bg1"/>
                </a:solidFill>
              </a:rPr>
              <a:t>різних</a:t>
            </a:r>
            <a:r>
              <a:rPr lang="ru-RU" sz="2000" dirty="0">
                <a:solidFill>
                  <a:schemeClr val="bg1"/>
                </a:solidFill>
              </a:rPr>
              <a:t> </a:t>
            </a:r>
            <a:r>
              <a:rPr lang="ru-RU" sz="2000" dirty="0" err="1">
                <a:solidFill>
                  <a:schemeClr val="bg1"/>
                </a:solidFill>
              </a:rPr>
              <a:t>типів</a:t>
            </a:r>
            <a:r>
              <a:rPr lang="ru-RU" sz="2000" dirty="0">
                <a:solidFill>
                  <a:schemeClr val="bg1"/>
                </a:solidFill>
              </a:rPr>
              <a:t>, </a:t>
            </a:r>
            <a:r>
              <a:rPr lang="ru-RU" sz="2000" dirty="0" err="1">
                <a:solidFill>
                  <a:schemeClr val="bg1"/>
                </a:solidFill>
              </a:rPr>
              <a:t>форми</a:t>
            </a:r>
            <a:r>
              <a:rPr lang="ru-RU" sz="2000" dirty="0">
                <a:solidFill>
                  <a:schemeClr val="bg1"/>
                </a:solidFill>
              </a:rPr>
              <a:t> </a:t>
            </a:r>
            <a:r>
              <a:rPr lang="ru-RU" sz="2000" dirty="0" err="1">
                <a:solidFill>
                  <a:schemeClr val="bg1"/>
                </a:solidFill>
              </a:rPr>
              <a:t>власності</a:t>
            </a:r>
            <a:r>
              <a:rPr lang="ru-RU" sz="2000" dirty="0">
                <a:solidFill>
                  <a:schemeClr val="bg1"/>
                </a:solidFill>
              </a:rPr>
              <a:t> та </a:t>
            </a:r>
            <a:r>
              <a:rPr lang="ru-RU" sz="2000" dirty="0" err="1">
                <a:solidFill>
                  <a:schemeClr val="bg1"/>
                </a:solidFill>
              </a:rPr>
              <a:t>підпорядкування</a:t>
            </a:r>
            <a:r>
              <a:rPr lang="ru-RU" sz="2000" dirty="0">
                <a:solidFill>
                  <a:schemeClr val="bg1"/>
                </a:solidFill>
              </a:rPr>
              <a:t> на </a:t>
            </a:r>
            <a:r>
              <a:rPr lang="ru-RU" sz="2000" dirty="0" err="1">
                <a:solidFill>
                  <a:schemeClr val="bg1"/>
                </a:solidFill>
              </a:rPr>
              <a:t>цілодобове</a:t>
            </a:r>
            <a:r>
              <a:rPr lang="ru-RU" sz="2000" dirty="0">
                <a:solidFill>
                  <a:schemeClr val="bg1"/>
                </a:solidFill>
              </a:rPr>
              <a:t> </a:t>
            </a:r>
            <a:r>
              <a:rPr lang="ru-RU" sz="2000" dirty="0" err="1">
                <a:solidFill>
                  <a:schemeClr val="bg1"/>
                </a:solidFill>
              </a:rPr>
              <a:t>перебування</a:t>
            </a:r>
            <a:r>
              <a:rPr lang="ru-RU" sz="2000" dirty="0">
                <a:solidFill>
                  <a:schemeClr val="bg1"/>
                </a:solidFill>
              </a:rPr>
              <a:t> (</a:t>
            </a:r>
            <a:r>
              <a:rPr lang="ru-RU" sz="2000" dirty="0" err="1">
                <a:solidFill>
                  <a:schemeClr val="bg1"/>
                </a:solidFill>
              </a:rPr>
              <a:t>далі</a:t>
            </a:r>
            <a:r>
              <a:rPr lang="ru-RU" sz="2000" dirty="0">
                <a:solidFill>
                  <a:schemeClr val="bg1"/>
                </a:solidFill>
              </a:rPr>
              <a:t> – </a:t>
            </a:r>
            <a:r>
              <a:rPr lang="ru-RU" sz="2000" dirty="0" err="1">
                <a:solidFill>
                  <a:schemeClr val="bg1"/>
                </a:solidFill>
              </a:rPr>
              <a:t>діти</a:t>
            </a:r>
            <a:r>
              <a:rPr lang="ru-RU" sz="2000" dirty="0">
                <a:solidFill>
                  <a:schemeClr val="bg1"/>
                </a:solidFill>
              </a:rPr>
              <a:t>),– законного </a:t>
            </a:r>
            <a:r>
              <a:rPr lang="ru-RU" sz="2000" dirty="0" err="1">
                <a:solidFill>
                  <a:schemeClr val="bg1"/>
                </a:solidFill>
              </a:rPr>
              <a:t>представника</a:t>
            </a:r>
            <a:r>
              <a:rPr lang="ru-RU" sz="2000" dirty="0">
                <a:solidFill>
                  <a:schemeClr val="bg1"/>
                </a:solidFill>
              </a:rPr>
              <a:t> </a:t>
            </a:r>
            <a:r>
              <a:rPr lang="ru-RU" sz="2000" dirty="0" err="1">
                <a:solidFill>
                  <a:schemeClr val="bg1"/>
                </a:solidFill>
              </a:rPr>
              <a:t>або</a:t>
            </a:r>
            <a:r>
              <a:rPr lang="ru-RU" sz="2000" dirty="0">
                <a:solidFill>
                  <a:schemeClr val="bg1"/>
                </a:solidFill>
              </a:rPr>
              <a:t> </a:t>
            </a:r>
            <a:r>
              <a:rPr lang="ru-RU" sz="2000" dirty="0" err="1">
                <a:solidFill>
                  <a:schemeClr val="bg1"/>
                </a:solidFill>
              </a:rPr>
              <a:t>іншої</a:t>
            </a:r>
            <a:r>
              <a:rPr lang="ru-RU" sz="2000" dirty="0">
                <a:solidFill>
                  <a:schemeClr val="bg1"/>
                </a:solidFill>
              </a:rPr>
              <a:t> </a:t>
            </a:r>
            <a:r>
              <a:rPr lang="ru-RU" sz="2000" dirty="0" err="1">
                <a:solidFill>
                  <a:schemeClr val="bg1"/>
                </a:solidFill>
              </a:rPr>
              <a:t>уповноваженої</a:t>
            </a:r>
            <a:r>
              <a:rPr lang="ru-RU" sz="2000" dirty="0">
                <a:solidFill>
                  <a:schemeClr val="bg1"/>
                </a:solidFill>
              </a:rPr>
              <a:t> ним особи та за </a:t>
            </a:r>
            <a:r>
              <a:rPr lang="ru-RU" sz="2000" dirty="0" err="1">
                <a:solidFill>
                  <a:schemeClr val="bg1"/>
                </a:solidFill>
              </a:rPr>
              <a:t>наявності</a:t>
            </a:r>
            <a:r>
              <a:rPr lang="ru-RU" sz="2000" dirty="0">
                <a:solidFill>
                  <a:schemeClr val="bg1"/>
                </a:solidFill>
              </a:rPr>
              <a:t>: паспорта </a:t>
            </a:r>
            <a:r>
              <a:rPr lang="ru-RU" sz="2000" dirty="0" err="1">
                <a:solidFill>
                  <a:schemeClr val="bg1"/>
                </a:solidFill>
              </a:rPr>
              <a:t>громадянина</a:t>
            </a:r>
            <a:r>
              <a:rPr lang="ru-RU" sz="2000" dirty="0">
                <a:solidFill>
                  <a:schemeClr val="bg1"/>
                </a:solidFill>
              </a:rPr>
              <a:t> </a:t>
            </a:r>
            <a:r>
              <a:rPr lang="ru-RU" sz="2000" dirty="0" err="1">
                <a:solidFill>
                  <a:schemeClr val="bg1"/>
                </a:solidFill>
              </a:rPr>
              <a:t>України</a:t>
            </a:r>
            <a:r>
              <a:rPr lang="ru-RU" sz="2000" dirty="0">
                <a:solidFill>
                  <a:schemeClr val="bg1"/>
                </a:solidFill>
              </a:rPr>
              <a:t> </a:t>
            </a:r>
            <a:r>
              <a:rPr lang="ru-RU" sz="2000" dirty="0" err="1">
                <a:solidFill>
                  <a:schemeClr val="bg1"/>
                </a:solidFill>
              </a:rPr>
              <a:t>або</a:t>
            </a:r>
            <a:r>
              <a:rPr lang="ru-RU" sz="2000" dirty="0">
                <a:solidFill>
                  <a:schemeClr val="bg1"/>
                </a:solidFill>
              </a:rPr>
              <a:t> </a:t>
            </a:r>
            <a:r>
              <a:rPr lang="ru-RU" sz="2000" dirty="0" err="1">
                <a:solidFill>
                  <a:schemeClr val="bg1"/>
                </a:solidFill>
              </a:rPr>
              <a:t>свідоцтва</a:t>
            </a:r>
            <a:r>
              <a:rPr lang="ru-RU" sz="2000" dirty="0">
                <a:solidFill>
                  <a:schemeClr val="bg1"/>
                </a:solidFill>
              </a:rPr>
              <a:t> про </a:t>
            </a:r>
            <a:r>
              <a:rPr lang="ru-RU" sz="2000" dirty="0" err="1">
                <a:solidFill>
                  <a:schemeClr val="bg1"/>
                </a:solidFill>
              </a:rPr>
              <a:t>народження</a:t>
            </a:r>
            <a:r>
              <a:rPr lang="ru-RU" sz="2000" dirty="0">
                <a:solidFill>
                  <a:schemeClr val="bg1"/>
                </a:solidFill>
              </a:rPr>
              <a:t> </a:t>
            </a:r>
            <a:r>
              <a:rPr lang="ru-RU" sz="2000" dirty="0" err="1">
                <a:solidFill>
                  <a:schemeClr val="bg1"/>
                </a:solidFill>
              </a:rPr>
              <a:t>дитини</a:t>
            </a:r>
            <a:r>
              <a:rPr lang="ru-RU" sz="2000" dirty="0">
                <a:solidFill>
                  <a:schemeClr val="bg1"/>
                </a:solidFill>
              </a:rPr>
              <a:t> (за </a:t>
            </a:r>
            <a:r>
              <a:rPr lang="ru-RU" sz="2000" dirty="0" err="1">
                <a:solidFill>
                  <a:schemeClr val="bg1"/>
                </a:solidFill>
              </a:rPr>
              <a:t>відсутності</a:t>
            </a:r>
            <a:r>
              <a:rPr lang="ru-RU" sz="2000" dirty="0">
                <a:solidFill>
                  <a:schemeClr val="bg1"/>
                </a:solidFill>
              </a:rPr>
              <a:t> паспорта </a:t>
            </a:r>
            <a:r>
              <a:rPr lang="ru-RU" sz="2000" dirty="0" err="1">
                <a:solidFill>
                  <a:schemeClr val="bg1"/>
                </a:solidFill>
              </a:rPr>
              <a:t>громадянина</a:t>
            </a:r>
            <a:r>
              <a:rPr lang="ru-RU" sz="2000" dirty="0">
                <a:solidFill>
                  <a:schemeClr val="bg1"/>
                </a:solidFill>
              </a:rPr>
              <a:t> </a:t>
            </a:r>
            <a:r>
              <a:rPr lang="ru-RU" sz="2000" dirty="0" err="1">
                <a:solidFill>
                  <a:schemeClr val="bg1"/>
                </a:solidFill>
              </a:rPr>
              <a:t>України</a:t>
            </a:r>
            <a:r>
              <a:rPr lang="ru-RU" sz="2000" dirty="0">
                <a:solidFill>
                  <a:schemeClr val="bg1"/>
                </a:solidFill>
              </a:rPr>
              <a:t>)/</a:t>
            </a:r>
            <a:r>
              <a:rPr lang="ru-RU" sz="2000" dirty="0" err="1">
                <a:solidFill>
                  <a:schemeClr val="bg1"/>
                </a:solidFill>
              </a:rPr>
              <a:t>документів,що</a:t>
            </a:r>
            <a:r>
              <a:rPr lang="ru-RU" sz="2000" dirty="0">
                <a:solidFill>
                  <a:schemeClr val="bg1"/>
                </a:solidFill>
              </a:rPr>
              <a:t> </a:t>
            </a:r>
            <a:r>
              <a:rPr lang="ru-RU" sz="2000" dirty="0" err="1">
                <a:solidFill>
                  <a:schemeClr val="bg1"/>
                </a:solidFill>
              </a:rPr>
              <a:t>містять</a:t>
            </a:r>
            <a:r>
              <a:rPr lang="ru-RU" sz="2000" dirty="0">
                <a:solidFill>
                  <a:schemeClr val="bg1"/>
                </a:solidFill>
              </a:rPr>
              <a:t> </a:t>
            </a:r>
            <a:r>
              <a:rPr lang="ru-RU" sz="2000" dirty="0" err="1">
                <a:solidFill>
                  <a:schemeClr val="bg1"/>
                </a:solidFill>
              </a:rPr>
              <a:t>відомості</a:t>
            </a:r>
            <a:r>
              <a:rPr lang="ru-RU" sz="2000" dirty="0">
                <a:solidFill>
                  <a:schemeClr val="bg1"/>
                </a:solidFill>
              </a:rPr>
              <a:t> про особу, на </a:t>
            </a:r>
            <a:r>
              <a:rPr lang="ru-RU" sz="2000" dirty="0" err="1">
                <a:solidFill>
                  <a:schemeClr val="bg1"/>
                </a:solidFill>
              </a:rPr>
              <a:t>підставі</a:t>
            </a:r>
            <a:r>
              <a:rPr lang="ru-RU" sz="2000" dirty="0">
                <a:solidFill>
                  <a:schemeClr val="bg1"/>
                </a:solidFill>
              </a:rPr>
              <a:t> </a:t>
            </a:r>
            <a:r>
              <a:rPr lang="ru-RU" sz="2000" dirty="0" err="1">
                <a:solidFill>
                  <a:schemeClr val="bg1"/>
                </a:solidFill>
              </a:rPr>
              <a:t>яких</a:t>
            </a:r>
            <a:r>
              <a:rPr lang="ru-RU" sz="2000" dirty="0">
                <a:solidFill>
                  <a:schemeClr val="bg1"/>
                </a:solidFill>
              </a:rPr>
              <a:t> </a:t>
            </a:r>
            <a:r>
              <a:rPr lang="ru-RU" sz="2000" dirty="0" err="1">
                <a:solidFill>
                  <a:schemeClr val="bg1"/>
                </a:solidFill>
              </a:rPr>
              <a:t>Держприкордонслужба</a:t>
            </a:r>
            <a:r>
              <a:rPr lang="ru-RU" sz="2000" dirty="0">
                <a:solidFill>
                  <a:schemeClr val="bg1"/>
                </a:solidFill>
              </a:rPr>
              <a:t> дозволить </a:t>
            </a:r>
            <a:r>
              <a:rPr lang="ru-RU" sz="2000" dirty="0" err="1">
                <a:solidFill>
                  <a:schemeClr val="bg1"/>
                </a:solidFill>
              </a:rPr>
              <a:t>перетин</a:t>
            </a:r>
            <a:r>
              <a:rPr lang="ru-RU" sz="2000" dirty="0">
                <a:solidFill>
                  <a:schemeClr val="bg1"/>
                </a:solidFill>
              </a:rPr>
              <a:t> державного кордону; </a:t>
            </a:r>
          </a:p>
          <a:p>
            <a:pPr algn="just"/>
            <a:r>
              <a:rPr lang="ru-RU" sz="2000" dirty="0">
                <a:solidFill>
                  <a:schemeClr val="bg1"/>
                </a:solidFill>
              </a:rPr>
              <a:t>наказу директора закладу/установи, де проживали/</a:t>
            </a:r>
            <a:r>
              <a:rPr lang="ru-RU" sz="2000" dirty="0" err="1">
                <a:solidFill>
                  <a:schemeClr val="bg1"/>
                </a:solidFill>
              </a:rPr>
              <a:t>перебували</a:t>
            </a:r>
            <a:r>
              <a:rPr lang="ru-RU" sz="2000" dirty="0">
                <a:solidFill>
                  <a:schemeClr val="bg1"/>
                </a:solidFill>
              </a:rPr>
              <a:t> </a:t>
            </a:r>
            <a:r>
              <a:rPr lang="ru-RU" sz="2000" dirty="0" err="1">
                <a:solidFill>
                  <a:schemeClr val="bg1"/>
                </a:solidFill>
              </a:rPr>
              <a:t>діти</a:t>
            </a:r>
            <a:r>
              <a:rPr lang="ru-RU" sz="2000" dirty="0">
                <a:solidFill>
                  <a:schemeClr val="bg1"/>
                </a:solidFill>
              </a:rPr>
              <a:t>, </a:t>
            </a:r>
            <a:r>
              <a:rPr lang="ru-RU" sz="2000" dirty="0" err="1">
                <a:solidFill>
                  <a:schemeClr val="bg1"/>
                </a:solidFill>
              </a:rPr>
              <a:t>або</a:t>
            </a:r>
            <a:r>
              <a:rPr lang="ru-RU" sz="2000" dirty="0">
                <a:solidFill>
                  <a:schemeClr val="bg1"/>
                </a:solidFill>
              </a:rPr>
              <a:t> особи, яка </a:t>
            </a:r>
            <a:r>
              <a:rPr lang="ru-RU" sz="2000" dirty="0" err="1">
                <a:solidFill>
                  <a:schemeClr val="bg1"/>
                </a:solidFill>
              </a:rPr>
              <a:t>його</a:t>
            </a:r>
            <a:r>
              <a:rPr lang="ru-RU" sz="2000" dirty="0">
                <a:solidFill>
                  <a:schemeClr val="bg1"/>
                </a:solidFill>
              </a:rPr>
              <a:t> </a:t>
            </a:r>
            <a:r>
              <a:rPr lang="ru-RU" sz="2000" dirty="0" err="1">
                <a:solidFill>
                  <a:schemeClr val="bg1"/>
                </a:solidFill>
              </a:rPr>
              <a:t>заміщує</a:t>
            </a:r>
            <a:r>
              <a:rPr lang="ru-RU" sz="2000" dirty="0">
                <a:solidFill>
                  <a:schemeClr val="bg1"/>
                </a:solidFill>
              </a:rPr>
              <a:t>, про </a:t>
            </a:r>
            <a:r>
              <a:rPr lang="ru-RU" sz="2000" dirty="0" err="1">
                <a:solidFill>
                  <a:schemeClr val="bg1"/>
                </a:solidFill>
              </a:rPr>
              <a:t>виїзд</a:t>
            </a:r>
            <a:r>
              <a:rPr lang="ru-RU" sz="2000" dirty="0">
                <a:solidFill>
                  <a:schemeClr val="bg1"/>
                </a:solidFill>
              </a:rPr>
              <a:t> </a:t>
            </a:r>
            <a:r>
              <a:rPr lang="ru-RU" sz="2000" dirty="0" err="1">
                <a:solidFill>
                  <a:schemeClr val="bg1"/>
                </a:solidFill>
              </a:rPr>
              <a:t>дітей</a:t>
            </a:r>
            <a:r>
              <a:rPr lang="ru-RU" sz="2000" dirty="0">
                <a:solidFill>
                  <a:schemeClr val="bg1"/>
                </a:solidFill>
              </a:rPr>
              <a:t> за </a:t>
            </a:r>
            <a:r>
              <a:rPr lang="ru-RU" sz="2000" dirty="0" err="1">
                <a:solidFill>
                  <a:schemeClr val="bg1"/>
                </a:solidFill>
              </a:rPr>
              <a:t>межі</a:t>
            </a:r>
            <a:r>
              <a:rPr lang="ru-RU" sz="2000" dirty="0">
                <a:solidFill>
                  <a:schemeClr val="bg1"/>
                </a:solidFill>
              </a:rPr>
              <a:t> </a:t>
            </a:r>
            <a:r>
              <a:rPr lang="ru-RU" sz="2000" dirty="0" err="1">
                <a:solidFill>
                  <a:schemeClr val="bg1"/>
                </a:solidFill>
              </a:rPr>
              <a:t>України</a:t>
            </a:r>
            <a:r>
              <a:rPr lang="ru-RU" sz="2000" dirty="0">
                <a:solidFill>
                  <a:schemeClr val="bg1"/>
                </a:solidFill>
              </a:rPr>
              <a:t>;</a:t>
            </a:r>
          </a:p>
          <a:p>
            <a:pPr algn="just"/>
            <a:r>
              <a:rPr lang="ru-RU" sz="2000" dirty="0" err="1">
                <a:solidFill>
                  <a:schemeClr val="bg1"/>
                </a:solidFill>
              </a:rPr>
              <a:t>письмового</a:t>
            </a:r>
            <a:r>
              <a:rPr lang="ru-RU" sz="2000" dirty="0">
                <a:solidFill>
                  <a:schemeClr val="bg1"/>
                </a:solidFill>
              </a:rPr>
              <a:t> </a:t>
            </a:r>
            <a:r>
              <a:rPr lang="ru-RU" sz="2000" dirty="0" err="1">
                <a:solidFill>
                  <a:schemeClr val="bg1"/>
                </a:solidFill>
              </a:rPr>
              <a:t>погодження</a:t>
            </a:r>
            <a:r>
              <a:rPr lang="ru-RU" sz="2000" dirty="0">
                <a:solidFill>
                  <a:schemeClr val="bg1"/>
                </a:solidFill>
              </a:rPr>
              <a:t> за </a:t>
            </a:r>
            <a:r>
              <a:rPr lang="ru-RU" sz="2000" dirty="0" err="1">
                <a:solidFill>
                  <a:schemeClr val="bg1"/>
                </a:solidFill>
              </a:rPr>
              <a:t>підписом</a:t>
            </a:r>
            <a:r>
              <a:rPr lang="ru-RU" sz="2000" dirty="0">
                <a:solidFill>
                  <a:schemeClr val="bg1"/>
                </a:solidFill>
              </a:rPr>
              <a:t> </a:t>
            </a:r>
            <a:r>
              <a:rPr lang="ru-RU" sz="2000" dirty="0" err="1">
                <a:solidFill>
                  <a:schemeClr val="bg1"/>
                </a:solidFill>
              </a:rPr>
              <a:t>голови</a:t>
            </a:r>
            <a:r>
              <a:rPr lang="ru-RU" sz="2000" dirty="0">
                <a:solidFill>
                  <a:schemeClr val="bg1"/>
                </a:solidFill>
              </a:rPr>
              <a:t> </a:t>
            </a:r>
            <a:r>
              <a:rPr lang="ru-RU" sz="2000" dirty="0" err="1">
                <a:solidFill>
                  <a:schemeClr val="bg1"/>
                </a:solidFill>
              </a:rPr>
              <a:t>або</a:t>
            </a:r>
            <a:r>
              <a:rPr lang="ru-RU" sz="2000" dirty="0">
                <a:solidFill>
                  <a:schemeClr val="bg1"/>
                </a:solidFill>
              </a:rPr>
              <a:t> заступника </a:t>
            </a:r>
            <a:r>
              <a:rPr lang="ru-RU" sz="2000" dirty="0" err="1">
                <a:solidFill>
                  <a:schemeClr val="bg1"/>
                </a:solidFill>
              </a:rPr>
              <a:t>обласної</a:t>
            </a:r>
            <a:r>
              <a:rPr lang="ru-RU" sz="2000" dirty="0">
                <a:solidFill>
                  <a:schemeClr val="bg1"/>
                </a:solidFill>
              </a:rPr>
              <a:t> військової </a:t>
            </a:r>
            <a:r>
              <a:rPr lang="ru-RU" sz="2000" dirty="0" err="1">
                <a:solidFill>
                  <a:schemeClr val="bg1"/>
                </a:solidFill>
              </a:rPr>
              <a:t>адміністрації</a:t>
            </a:r>
            <a:r>
              <a:rPr lang="ru-RU" sz="2000" dirty="0">
                <a:solidFill>
                  <a:schemeClr val="bg1"/>
                </a:solidFill>
              </a:rPr>
              <a:t> (</a:t>
            </a:r>
            <a:r>
              <a:rPr lang="ru-RU" sz="2000" dirty="0" err="1">
                <a:solidFill>
                  <a:schemeClr val="bg1"/>
                </a:solidFill>
              </a:rPr>
              <a:t>засвідченого</a:t>
            </a:r>
            <a:r>
              <a:rPr lang="ru-RU" sz="2000" dirty="0">
                <a:solidFill>
                  <a:schemeClr val="bg1"/>
                </a:solidFill>
              </a:rPr>
              <a:t> </a:t>
            </a:r>
            <a:r>
              <a:rPr lang="ru-RU" sz="2000" dirty="0" err="1">
                <a:solidFill>
                  <a:schemeClr val="bg1"/>
                </a:solidFill>
              </a:rPr>
              <a:t>печаткою</a:t>
            </a:r>
            <a:r>
              <a:rPr lang="ru-RU" sz="2000" dirty="0">
                <a:solidFill>
                  <a:schemeClr val="bg1"/>
                </a:solidFill>
              </a:rPr>
              <a:t>) про </a:t>
            </a:r>
            <a:r>
              <a:rPr lang="ru-RU" sz="2000" dirty="0" err="1">
                <a:solidFill>
                  <a:schemeClr val="bg1"/>
                </a:solidFill>
              </a:rPr>
              <a:t>дозвіл</a:t>
            </a:r>
            <a:r>
              <a:rPr lang="ru-RU" sz="2000" dirty="0">
                <a:solidFill>
                  <a:schemeClr val="bg1"/>
                </a:solidFill>
              </a:rPr>
              <a:t> на </a:t>
            </a:r>
            <a:r>
              <a:rPr lang="ru-RU" sz="2000" dirty="0" err="1">
                <a:solidFill>
                  <a:schemeClr val="bg1"/>
                </a:solidFill>
              </a:rPr>
              <a:t>виїзд</a:t>
            </a:r>
            <a:r>
              <a:rPr lang="ru-RU" sz="2000" dirty="0">
                <a:solidFill>
                  <a:schemeClr val="bg1"/>
                </a:solidFill>
              </a:rPr>
              <a:t> за </a:t>
            </a:r>
            <a:r>
              <a:rPr lang="ru-RU" sz="2000" dirty="0" err="1">
                <a:solidFill>
                  <a:schemeClr val="bg1"/>
                </a:solidFill>
              </a:rPr>
              <a:t>межі</a:t>
            </a:r>
            <a:r>
              <a:rPr lang="ru-RU" sz="2000" dirty="0">
                <a:solidFill>
                  <a:schemeClr val="bg1"/>
                </a:solidFill>
              </a:rPr>
              <a:t> </a:t>
            </a:r>
            <a:r>
              <a:rPr lang="ru-RU" sz="2000" dirty="0" err="1">
                <a:solidFill>
                  <a:schemeClr val="bg1"/>
                </a:solidFill>
              </a:rPr>
              <a:t>України</a:t>
            </a:r>
            <a:r>
              <a:rPr lang="ru-RU" sz="2000" dirty="0">
                <a:solidFill>
                  <a:schemeClr val="bg1"/>
                </a:solidFill>
              </a:rPr>
              <a:t> </a:t>
            </a:r>
            <a:r>
              <a:rPr lang="ru-RU" sz="2000" dirty="0" err="1">
                <a:solidFill>
                  <a:schemeClr val="bg1"/>
                </a:solidFill>
              </a:rPr>
              <a:t>дітей</a:t>
            </a:r>
            <a:r>
              <a:rPr lang="ru-RU" sz="2000" dirty="0">
                <a:solidFill>
                  <a:schemeClr val="bg1"/>
                </a:solidFill>
              </a:rPr>
              <a:t>, </a:t>
            </a:r>
            <a:r>
              <a:rPr lang="ru-RU" sz="2000" dirty="0" err="1">
                <a:solidFill>
                  <a:schemeClr val="bg1"/>
                </a:solidFill>
              </a:rPr>
              <a:t>погодженого</a:t>
            </a:r>
            <a:r>
              <a:rPr lang="ru-RU" sz="2000" dirty="0">
                <a:solidFill>
                  <a:schemeClr val="bg1"/>
                </a:solidFill>
              </a:rPr>
              <a:t> з </a:t>
            </a:r>
            <a:r>
              <a:rPr lang="ru-RU" sz="2000" dirty="0" err="1">
                <a:solidFill>
                  <a:schemeClr val="bg1"/>
                </a:solidFill>
              </a:rPr>
              <a:t>Нацслужбою</a:t>
            </a:r>
            <a:r>
              <a:rPr lang="ru-RU" sz="2000" dirty="0">
                <a:solidFill>
                  <a:schemeClr val="bg1"/>
                </a:solidFill>
              </a:rPr>
              <a:t>. </a:t>
            </a:r>
            <a:r>
              <a:rPr lang="ru-RU" sz="2000" dirty="0" err="1">
                <a:solidFill>
                  <a:schemeClr val="bg1"/>
                </a:solidFill>
              </a:rPr>
              <a:t>Таке</a:t>
            </a:r>
            <a:r>
              <a:rPr lang="ru-RU" sz="2000" dirty="0">
                <a:solidFill>
                  <a:schemeClr val="bg1"/>
                </a:solidFill>
              </a:rPr>
              <a:t> </a:t>
            </a:r>
            <a:r>
              <a:rPr lang="ru-RU" sz="2000" dirty="0" err="1">
                <a:solidFill>
                  <a:schemeClr val="bg1"/>
                </a:solidFill>
              </a:rPr>
              <a:t>погодження</a:t>
            </a:r>
            <a:r>
              <a:rPr lang="ru-RU" sz="2000" dirty="0">
                <a:solidFill>
                  <a:schemeClr val="bg1"/>
                </a:solidFill>
              </a:rPr>
              <a:t> </a:t>
            </a:r>
            <a:r>
              <a:rPr lang="ru-RU" sz="2000" dirty="0" err="1">
                <a:solidFill>
                  <a:schemeClr val="bg1"/>
                </a:solidFill>
              </a:rPr>
              <a:t>може</a:t>
            </a:r>
            <a:r>
              <a:rPr lang="ru-RU" sz="2000" dirty="0">
                <a:solidFill>
                  <a:schemeClr val="bg1"/>
                </a:solidFill>
              </a:rPr>
              <a:t> </a:t>
            </a:r>
            <a:r>
              <a:rPr lang="ru-RU" sz="2000" dirty="0" err="1">
                <a:solidFill>
                  <a:schemeClr val="bg1"/>
                </a:solidFill>
              </a:rPr>
              <a:t>надаватися</a:t>
            </a:r>
            <a:r>
              <a:rPr lang="ru-RU" sz="2000" dirty="0">
                <a:solidFill>
                  <a:schemeClr val="bg1"/>
                </a:solidFill>
              </a:rPr>
              <a:t> за </a:t>
            </a:r>
            <a:r>
              <a:rPr lang="ru-RU" sz="2000" dirty="0" err="1">
                <a:solidFill>
                  <a:schemeClr val="bg1"/>
                </a:solidFill>
              </a:rPr>
              <a:t>допомогою</a:t>
            </a:r>
            <a:r>
              <a:rPr lang="ru-RU" sz="2000" dirty="0">
                <a:solidFill>
                  <a:schemeClr val="bg1"/>
                </a:solidFill>
              </a:rPr>
              <a:t> </a:t>
            </a:r>
            <a:r>
              <a:rPr lang="ru-RU" sz="2000" dirty="0" err="1">
                <a:solidFill>
                  <a:schemeClr val="bg1"/>
                </a:solidFill>
              </a:rPr>
              <a:t>електронних</a:t>
            </a:r>
            <a:r>
              <a:rPr lang="ru-RU" sz="2000" dirty="0">
                <a:solidFill>
                  <a:schemeClr val="bg1"/>
                </a:solidFill>
              </a:rPr>
              <a:t> </a:t>
            </a:r>
            <a:r>
              <a:rPr lang="ru-RU" sz="2000" dirty="0" err="1">
                <a:solidFill>
                  <a:schemeClr val="bg1"/>
                </a:solidFill>
              </a:rPr>
              <a:t>засобів</a:t>
            </a:r>
            <a:r>
              <a:rPr lang="ru-RU" sz="2000" dirty="0">
                <a:solidFill>
                  <a:schemeClr val="bg1"/>
                </a:solidFill>
              </a:rPr>
              <a:t> </a:t>
            </a:r>
            <a:r>
              <a:rPr lang="ru-RU" sz="2000" dirty="0" err="1">
                <a:solidFill>
                  <a:schemeClr val="bg1"/>
                </a:solidFill>
              </a:rPr>
              <a:t>зв’язку</a:t>
            </a:r>
            <a:r>
              <a:rPr lang="ru-RU" sz="2000" dirty="0">
                <a:solidFill>
                  <a:schemeClr val="bg1"/>
                </a:solidFill>
              </a:rPr>
              <a:t>. У </a:t>
            </a:r>
            <a:r>
              <a:rPr lang="ru-RU" sz="2000" dirty="0" err="1">
                <a:solidFill>
                  <a:schemeClr val="bg1"/>
                </a:solidFill>
              </a:rPr>
              <a:t>разі</a:t>
            </a:r>
            <a:r>
              <a:rPr lang="ru-RU" sz="2000" dirty="0">
                <a:solidFill>
                  <a:schemeClr val="bg1"/>
                </a:solidFill>
              </a:rPr>
              <a:t> </a:t>
            </a:r>
            <a:r>
              <a:rPr lang="ru-RU" sz="2000" dirty="0" err="1">
                <a:solidFill>
                  <a:schemeClr val="bg1"/>
                </a:solidFill>
              </a:rPr>
              <a:t>неможливості</a:t>
            </a:r>
            <a:r>
              <a:rPr lang="ru-RU" sz="2000" dirty="0">
                <a:solidFill>
                  <a:schemeClr val="bg1"/>
                </a:solidFill>
              </a:rPr>
              <a:t> </a:t>
            </a:r>
            <a:r>
              <a:rPr lang="ru-RU" sz="2000" dirty="0" err="1">
                <a:solidFill>
                  <a:schemeClr val="bg1"/>
                </a:solidFill>
              </a:rPr>
              <a:t>отримати</a:t>
            </a:r>
            <a:r>
              <a:rPr lang="ru-RU" sz="2000" dirty="0">
                <a:solidFill>
                  <a:schemeClr val="bg1"/>
                </a:solidFill>
              </a:rPr>
              <a:t> </a:t>
            </a:r>
            <a:r>
              <a:rPr lang="ru-RU" sz="2000" dirty="0" err="1">
                <a:solidFill>
                  <a:schemeClr val="bg1"/>
                </a:solidFill>
              </a:rPr>
              <a:t>таке</a:t>
            </a:r>
            <a:r>
              <a:rPr lang="ru-RU" sz="2000" dirty="0">
                <a:solidFill>
                  <a:schemeClr val="bg1"/>
                </a:solidFill>
              </a:rPr>
              <a:t> </a:t>
            </a:r>
            <a:r>
              <a:rPr lang="ru-RU" sz="2000" dirty="0" err="1">
                <a:solidFill>
                  <a:schemeClr val="bg1"/>
                </a:solidFill>
              </a:rPr>
              <a:t>погодження</a:t>
            </a:r>
            <a:r>
              <a:rPr lang="ru-RU" sz="2000" dirty="0">
                <a:solidFill>
                  <a:schemeClr val="bg1"/>
                </a:solidFill>
              </a:rPr>
              <a:t> </a:t>
            </a:r>
            <a:r>
              <a:rPr lang="ru-RU" sz="2000" dirty="0" err="1">
                <a:solidFill>
                  <a:schemeClr val="bg1"/>
                </a:solidFill>
              </a:rPr>
              <a:t>обласної</a:t>
            </a:r>
            <a:r>
              <a:rPr lang="ru-RU" sz="2000" dirty="0">
                <a:solidFill>
                  <a:schemeClr val="bg1"/>
                </a:solidFill>
              </a:rPr>
              <a:t> військової (</a:t>
            </a:r>
            <a:r>
              <a:rPr lang="ru-RU" sz="2000" dirty="0" err="1">
                <a:solidFill>
                  <a:schemeClr val="bg1"/>
                </a:solidFill>
              </a:rPr>
              <a:t>військово-цивільної</a:t>
            </a:r>
            <a:r>
              <a:rPr lang="ru-RU" sz="2000" dirty="0">
                <a:solidFill>
                  <a:schemeClr val="bg1"/>
                </a:solidFill>
              </a:rPr>
              <a:t>) </a:t>
            </a:r>
            <a:r>
              <a:rPr lang="ru-RU" sz="2000" dirty="0" err="1">
                <a:solidFill>
                  <a:schemeClr val="bg1"/>
                </a:solidFill>
              </a:rPr>
              <a:t>адміністрації</a:t>
            </a:r>
            <a:r>
              <a:rPr lang="ru-RU" sz="2000" dirty="0">
                <a:solidFill>
                  <a:schemeClr val="bg1"/>
                </a:solidFill>
              </a:rPr>
              <a:t> </a:t>
            </a:r>
            <a:r>
              <a:rPr lang="ru-RU" sz="2000" dirty="0" err="1">
                <a:solidFill>
                  <a:schemeClr val="bg1"/>
                </a:solidFill>
              </a:rPr>
              <a:t>дозвіл</a:t>
            </a:r>
            <a:r>
              <a:rPr lang="ru-RU" sz="2000" dirty="0">
                <a:solidFill>
                  <a:schemeClr val="bg1"/>
                </a:solidFill>
              </a:rPr>
              <a:t> на </a:t>
            </a:r>
            <a:r>
              <a:rPr lang="ru-RU" sz="2000" dirty="0" err="1">
                <a:solidFill>
                  <a:schemeClr val="bg1"/>
                </a:solidFill>
              </a:rPr>
              <a:t>виїзд</a:t>
            </a:r>
            <a:r>
              <a:rPr lang="ru-RU" sz="2000" dirty="0">
                <a:solidFill>
                  <a:schemeClr val="bg1"/>
                </a:solidFill>
              </a:rPr>
              <a:t> за </a:t>
            </a:r>
            <a:r>
              <a:rPr lang="ru-RU" sz="2000" dirty="0" err="1">
                <a:solidFill>
                  <a:schemeClr val="bg1"/>
                </a:solidFill>
              </a:rPr>
              <a:t>межі</a:t>
            </a:r>
            <a:r>
              <a:rPr lang="ru-RU" sz="2000" dirty="0">
                <a:solidFill>
                  <a:schemeClr val="bg1"/>
                </a:solidFill>
              </a:rPr>
              <a:t> </a:t>
            </a:r>
            <a:r>
              <a:rPr lang="ru-RU" sz="2000" dirty="0" err="1">
                <a:solidFill>
                  <a:schemeClr val="bg1"/>
                </a:solidFill>
              </a:rPr>
              <a:t>України</a:t>
            </a:r>
            <a:r>
              <a:rPr lang="ru-RU" sz="2000" dirty="0">
                <a:solidFill>
                  <a:schemeClr val="bg1"/>
                </a:solidFill>
              </a:rPr>
              <a:t> </a:t>
            </a:r>
            <a:r>
              <a:rPr lang="ru-RU" sz="2000" dirty="0" err="1">
                <a:solidFill>
                  <a:schemeClr val="bg1"/>
                </a:solidFill>
              </a:rPr>
              <a:t>дітей</a:t>
            </a:r>
            <a:r>
              <a:rPr lang="ru-RU" sz="2000" dirty="0">
                <a:solidFill>
                  <a:schemeClr val="bg1"/>
                </a:solidFill>
              </a:rPr>
              <a:t> за запитом директора закладу/установи, де проживали/</a:t>
            </a:r>
            <a:r>
              <a:rPr lang="ru-RU" sz="2000" dirty="0" err="1">
                <a:solidFill>
                  <a:schemeClr val="bg1"/>
                </a:solidFill>
              </a:rPr>
              <a:t>перебували</a:t>
            </a:r>
            <a:r>
              <a:rPr lang="ru-RU" sz="2000" dirty="0">
                <a:solidFill>
                  <a:schemeClr val="bg1"/>
                </a:solidFill>
              </a:rPr>
              <a:t> </a:t>
            </a:r>
            <a:r>
              <a:rPr lang="ru-RU" sz="2000" dirty="0" err="1">
                <a:solidFill>
                  <a:schemeClr val="bg1"/>
                </a:solidFill>
              </a:rPr>
              <a:t>діти</a:t>
            </a:r>
            <a:r>
              <a:rPr lang="ru-RU" sz="2000" dirty="0">
                <a:solidFill>
                  <a:schemeClr val="bg1"/>
                </a:solidFill>
              </a:rPr>
              <a:t>, </a:t>
            </a:r>
            <a:r>
              <a:rPr lang="ru-RU" sz="2000" dirty="0" err="1">
                <a:solidFill>
                  <a:schemeClr val="bg1"/>
                </a:solidFill>
              </a:rPr>
              <a:t>надає</a:t>
            </a:r>
            <a:r>
              <a:rPr lang="ru-RU" sz="2000" dirty="0">
                <a:solidFill>
                  <a:schemeClr val="bg1"/>
                </a:solidFill>
              </a:rPr>
              <a:t> </a:t>
            </a:r>
            <a:r>
              <a:rPr lang="ru-RU" sz="2000" dirty="0" err="1">
                <a:solidFill>
                  <a:schemeClr val="bg1"/>
                </a:solidFill>
              </a:rPr>
              <a:t>Нацсоцслужба</a:t>
            </a:r>
            <a:r>
              <a:rPr lang="ru-RU" sz="2000" dirty="0">
                <a:solidFill>
                  <a:schemeClr val="bg1"/>
                </a:solidFill>
              </a:rPr>
              <a:t>, про </a:t>
            </a:r>
            <a:r>
              <a:rPr lang="ru-RU" sz="2000" dirty="0" err="1">
                <a:solidFill>
                  <a:schemeClr val="bg1"/>
                </a:solidFill>
              </a:rPr>
              <a:t>що</a:t>
            </a:r>
            <a:r>
              <a:rPr lang="ru-RU" sz="2000" dirty="0">
                <a:solidFill>
                  <a:schemeClr val="bg1"/>
                </a:solidFill>
              </a:rPr>
              <a:t> </a:t>
            </a:r>
            <a:r>
              <a:rPr lang="ru-RU" sz="2000" dirty="0" err="1">
                <a:solidFill>
                  <a:schemeClr val="bg1"/>
                </a:solidFill>
              </a:rPr>
              <a:t>повідомляє</a:t>
            </a:r>
            <a:r>
              <a:rPr lang="ru-RU" sz="2000" dirty="0">
                <a:solidFill>
                  <a:schemeClr val="bg1"/>
                </a:solidFill>
              </a:rPr>
              <a:t> </a:t>
            </a:r>
            <a:r>
              <a:rPr lang="ru-RU" sz="2000" dirty="0" err="1">
                <a:solidFill>
                  <a:schemeClr val="bg1"/>
                </a:solidFill>
              </a:rPr>
              <a:t>Мінсоцполітики</a:t>
            </a:r>
            <a:r>
              <a:rPr lang="ru-RU" sz="2000" dirty="0">
                <a:solidFill>
                  <a:schemeClr val="bg1"/>
                </a:solidFill>
              </a:rPr>
              <a:t> </a:t>
            </a:r>
            <a:r>
              <a:rPr lang="ru-RU" sz="2000" dirty="0" err="1">
                <a:solidFill>
                  <a:schemeClr val="bg1"/>
                </a:solidFill>
              </a:rPr>
              <a:t>протягом</a:t>
            </a:r>
            <a:r>
              <a:rPr lang="ru-RU" sz="2000" dirty="0">
                <a:solidFill>
                  <a:schemeClr val="bg1"/>
                </a:solidFill>
              </a:rPr>
              <a:t> одного </a:t>
            </a:r>
            <a:r>
              <a:rPr lang="ru-RU" sz="2000" dirty="0" err="1">
                <a:solidFill>
                  <a:schemeClr val="bg1"/>
                </a:solidFill>
              </a:rPr>
              <a:t>робочого</a:t>
            </a:r>
            <a:r>
              <a:rPr lang="ru-RU" sz="2000" dirty="0">
                <a:solidFill>
                  <a:schemeClr val="bg1"/>
                </a:solidFill>
              </a:rPr>
              <a:t> дня з </a:t>
            </a:r>
            <a:r>
              <a:rPr lang="ru-RU" sz="2000" dirty="0" err="1">
                <a:solidFill>
                  <a:schemeClr val="bg1"/>
                </a:solidFill>
              </a:rPr>
              <a:t>наданням</a:t>
            </a:r>
            <a:r>
              <a:rPr lang="ru-RU" sz="2000" dirty="0">
                <a:solidFill>
                  <a:schemeClr val="bg1"/>
                </a:solidFill>
              </a:rPr>
              <a:t> </a:t>
            </a:r>
            <a:r>
              <a:rPr lang="ru-RU" sz="2000" dirty="0" err="1">
                <a:solidFill>
                  <a:schemeClr val="bg1"/>
                </a:solidFill>
              </a:rPr>
              <a:t>відомостей</a:t>
            </a:r>
            <a:r>
              <a:rPr lang="ru-RU" sz="2000" dirty="0">
                <a:solidFill>
                  <a:schemeClr val="bg1"/>
                </a:solidFill>
              </a:rPr>
              <a:t> про </a:t>
            </a:r>
            <a:r>
              <a:rPr lang="ru-RU" sz="2000" dirty="0" err="1">
                <a:solidFill>
                  <a:schemeClr val="bg1"/>
                </a:solidFill>
              </a:rPr>
              <a:t>дітей</a:t>
            </a:r>
            <a:r>
              <a:rPr lang="ru-RU" sz="2000" dirty="0">
                <a:solidFill>
                  <a:schemeClr val="bg1"/>
                </a:solidFill>
              </a:rPr>
              <a:t>, </a:t>
            </a:r>
            <a:r>
              <a:rPr lang="ru-RU" sz="2000" dirty="0" err="1">
                <a:solidFill>
                  <a:schemeClr val="bg1"/>
                </a:solidFill>
              </a:rPr>
              <a:t>супроводжуючих</a:t>
            </a:r>
            <a:r>
              <a:rPr lang="ru-RU" sz="2000" dirty="0">
                <a:solidFill>
                  <a:schemeClr val="bg1"/>
                </a:solidFill>
              </a:rPr>
              <a:t> </a:t>
            </a:r>
            <a:r>
              <a:rPr lang="ru-RU" sz="2000" dirty="0" err="1">
                <a:solidFill>
                  <a:schemeClr val="bg1"/>
                </a:solidFill>
              </a:rPr>
              <a:t>осіб</a:t>
            </a:r>
            <a:r>
              <a:rPr lang="ru-RU" sz="2000" dirty="0">
                <a:solidFill>
                  <a:schemeClr val="bg1"/>
                </a:solidFill>
              </a:rPr>
              <a:t>/особу, державу остаточного </a:t>
            </a:r>
            <a:r>
              <a:rPr lang="ru-RU" sz="2000" dirty="0" err="1">
                <a:solidFill>
                  <a:schemeClr val="bg1"/>
                </a:solidFill>
              </a:rPr>
              <a:t>перебування</a:t>
            </a:r>
            <a:r>
              <a:rPr lang="ru-RU" sz="2000" dirty="0">
                <a:solidFill>
                  <a:schemeClr val="bg1"/>
                </a:solidFill>
              </a:rPr>
              <a:t>;</a:t>
            </a:r>
          </a:p>
          <a:p>
            <a:pPr algn="just"/>
            <a:r>
              <a:rPr lang="ru-RU" sz="2000" dirty="0" err="1">
                <a:solidFill>
                  <a:schemeClr val="bg1"/>
                </a:solidFill>
              </a:rPr>
              <a:t>запрошення</a:t>
            </a:r>
            <a:r>
              <a:rPr lang="ru-RU" sz="2000" dirty="0">
                <a:solidFill>
                  <a:schemeClr val="bg1"/>
                </a:solidFill>
              </a:rPr>
              <a:t> </a:t>
            </a:r>
            <a:r>
              <a:rPr lang="ru-RU" sz="2000" dirty="0" err="1">
                <a:solidFill>
                  <a:schemeClr val="bg1"/>
                </a:solidFill>
              </a:rPr>
              <a:t>установ</a:t>
            </a:r>
            <a:r>
              <a:rPr lang="ru-RU" sz="2000" dirty="0">
                <a:solidFill>
                  <a:schemeClr val="bg1"/>
                </a:solidFill>
              </a:rPr>
              <a:t>, </a:t>
            </a:r>
            <a:r>
              <a:rPr lang="ru-RU" sz="2000" dirty="0" err="1">
                <a:solidFill>
                  <a:schemeClr val="bg1"/>
                </a:solidFill>
              </a:rPr>
              <a:t>організацій</a:t>
            </a:r>
            <a:r>
              <a:rPr lang="ru-RU" sz="2000" dirty="0">
                <a:solidFill>
                  <a:schemeClr val="bg1"/>
                </a:solidFill>
              </a:rPr>
              <a:t> </a:t>
            </a:r>
            <a:r>
              <a:rPr lang="ru-RU" sz="2000" dirty="0" err="1">
                <a:solidFill>
                  <a:schemeClr val="bg1"/>
                </a:solidFill>
              </a:rPr>
              <a:t>різних</a:t>
            </a:r>
            <a:r>
              <a:rPr lang="ru-RU" sz="2000" dirty="0">
                <a:solidFill>
                  <a:schemeClr val="bg1"/>
                </a:solidFill>
              </a:rPr>
              <a:t> </a:t>
            </a:r>
            <a:r>
              <a:rPr lang="ru-RU" sz="2000" dirty="0" err="1">
                <a:solidFill>
                  <a:schemeClr val="bg1"/>
                </a:solidFill>
              </a:rPr>
              <a:t>типів</a:t>
            </a:r>
            <a:r>
              <a:rPr lang="ru-RU" sz="2000" dirty="0">
                <a:solidFill>
                  <a:schemeClr val="bg1"/>
                </a:solidFill>
              </a:rPr>
              <a:t> та форм </a:t>
            </a:r>
            <a:r>
              <a:rPr lang="ru-RU" sz="2000" dirty="0" err="1">
                <a:solidFill>
                  <a:schemeClr val="bg1"/>
                </a:solidFill>
              </a:rPr>
              <a:t>власності</a:t>
            </a:r>
            <a:r>
              <a:rPr lang="ru-RU" sz="2000" dirty="0">
                <a:solidFill>
                  <a:schemeClr val="bg1"/>
                </a:solidFill>
              </a:rPr>
              <a:t>, </a:t>
            </a:r>
            <a:r>
              <a:rPr lang="ru-RU" sz="2000" dirty="0" err="1">
                <a:solidFill>
                  <a:schemeClr val="bg1"/>
                </a:solidFill>
              </a:rPr>
              <a:t>які</a:t>
            </a:r>
            <a:r>
              <a:rPr lang="ru-RU" sz="2000" dirty="0">
                <a:solidFill>
                  <a:schemeClr val="bg1"/>
                </a:solidFill>
              </a:rPr>
              <a:t> </a:t>
            </a:r>
            <a:r>
              <a:rPr lang="ru-RU" sz="2000" dirty="0" err="1">
                <a:solidFill>
                  <a:schemeClr val="bg1"/>
                </a:solidFill>
              </a:rPr>
              <a:t>уповноважені</a:t>
            </a:r>
            <a:r>
              <a:rPr lang="ru-RU" sz="2000" dirty="0">
                <a:solidFill>
                  <a:schemeClr val="bg1"/>
                </a:solidFill>
              </a:rPr>
              <a:t> державою остаточного </a:t>
            </a:r>
            <a:r>
              <a:rPr lang="ru-RU" sz="2000" dirty="0" err="1">
                <a:solidFill>
                  <a:schemeClr val="bg1"/>
                </a:solidFill>
              </a:rPr>
              <a:t>перебування</a:t>
            </a:r>
            <a:r>
              <a:rPr lang="ru-RU" sz="2000" dirty="0">
                <a:solidFill>
                  <a:schemeClr val="bg1"/>
                </a:solidFill>
              </a:rPr>
              <a:t> </a:t>
            </a:r>
            <a:r>
              <a:rPr lang="ru-RU" sz="2000" dirty="0" err="1">
                <a:solidFill>
                  <a:schemeClr val="bg1"/>
                </a:solidFill>
              </a:rPr>
              <a:t>дітей</a:t>
            </a:r>
            <a:r>
              <a:rPr lang="ru-RU" sz="2000" dirty="0">
                <a:solidFill>
                  <a:schemeClr val="bg1"/>
                </a:solidFill>
              </a:rPr>
              <a:t> </a:t>
            </a:r>
            <a:r>
              <a:rPr lang="ru-RU" sz="2000" dirty="0" err="1">
                <a:solidFill>
                  <a:schemeClr val="bg1"/>
                </a:solidFill>
              </a:rPr>
              <a:t>або</a:t>
            </a:r>
            <a:r>
              <a:rPr lang="ru-RU" sz="2000" dirty="0">
                <a:solidFill>
                  <a:schemeClr val="bg1"/>
                </a:solidFill>
              </a:rPr>
              <a:t> органами </a:t>
            </a:r>
            <a:r>
              <a:rPr lang="ru-RU" sz="2000" dirty="0" err="1">
                <a:solidFill>
                  <a:schemeClr val="bg1"/>
                </a:solidFill>
              </a:rPr>
              <a:t>місцевого</a:t>
            </a:r>
            <a:r>
              <a:rPr lang="ru-RU" sz="2000" dirty="0">
                <a:solidFill>
                  <a:schemeClr val="bg1"/>
                </a:solidFill>
              </a:rPr>
              <a:t> </a:t>
            </a:r>
            <a:r>
              <a:rPr lang="ru-RU" sz="2000" dirty="0" err="1">
                <a:solidFill>
                  <a:schemeClr val="bg1"/>
                </a:solidFill>
              </a:rPr>
              <a:t>самоврядування</a:t>
            </a:r>
            <a:r>
              <a:rPr lang="ru-RU" sz="2000" dirty="0">
                <a:solidFill>
                  <a:schemeClr val="bg1"/>
                </a:solidFill>
              </a:rPr>
              <a:t> </a:t>
            </a:r>
            <a:r>
              <a:rPr lang="ru-RU" sz="2000" dirty="0" err="1">
                <a:solidFill>
                  <a:schemeClr val="bg1"/>
                </a:solidFill>
              </a:rPr>
              <a:t>такої</a:t>
            </a:r>
            <a:r>
              <a:rPr lang="ru-RU" sz="2000" dirty="0">
                <a:solidFill>
                  <a:schemeClr val="bg1"/>
                </a:solidFill>
              </a:rPr>
              <a:t> </a:t>
            </a:r>
            <a:r>
              <a:rPr lang="ru-RU" sz="2000" dirty="0" err="1">
                <a:solidFill>
                  <a:schemeClr val="bg1"/>
                </a:solidFill>
              </a:rPr>
              <a:t>держави</a:t>
            </a:r>
            <a:r>
              <a:rPr lang="ru-RU" sz="2000" dirty="0">
                <a:solidFill>
                  <a:schemeClr val="bg1"/>
                </a:solidFill>
              </a:rPr>
              <a:t> на </a:t>
            </a:r>
            <a:r>
              <a:rPr lang="ru-RU" sz="2000" dirty="0" err="1">
                <a:solidFill>
                  <a:schemeClr val="bg1"/>
                </a:solidFill>
              </a:rPr>
              <a:t>здійснення</a:t>
            </a:r>
            <a:r>
              <a:rPr lang="ru-RU" sz="2000" dirty="0">
                <a:solidFill>
                  <a:schemeClr val="bg1"/>
                </a:solidFill>
              </a:rPr>
              <a:t> </a:t>
            </a:r>
            <a:r>
              <a:rPr lang="ru-RU" sz="2000" dirty="0" err="1">
                <a:solidFill>
                  <a:schemeClr val="bg1"/>
                </a:solidFill>
              </a:rPr>
              <a:t>заходів</a:t>
            </a:r>
            <a:r>
              <a:rPr lang="ru-RU" sz="2000" dirty="0">
                <a:solidFill>
                  <a:schemeClr val="bg1"/>
                </a:solidFill>
              </a:rPr>
              <a:t> </a:t>
            </a:r>
            <a:r>
              <a:rPr lang="ru-RU" sz="2000" dirty="0" err="1">
                <a:solidFill>
                  <a:schemeClr val="bg1"/>
                </a:solidFill>
              </a:rPr>
              <a:t>щодо</a:t>
            </a:r>
            <a:r>
              <a:rPr lang="ru-RU" sz="2000" dirty="0">
                <a:solidFill>
                  <a:schemeClr val="bg1"/>
                </a:solidFill>
              </a:rPr>
              <a:t> </a:t>
            </a:r>
            <a:r>
              <a:rPr lang="ru-RU" sz="2000" dirty="0" err="1">
                <a:solidFill>
                  <a:schemeClr val="bg1"/>
                </a:solidFill>
              </a:rPr>
              <a:t>прийому</a:t>
            </a:r>
            <a:r>
              <a:rPr lang="ru-RU" sz="2000" dirty="0">
                <a:solidFill>
                  <a:schemeClr val="bg1"/>
                </a:solidFill>
              </a:rPr>
              <a:t> та </a:t>
            </a:r>
            <a:r>
              <a:rPr lang="ru-RU" sz="2000" dirty="0" err="1">
                <a:solidFill>
                  <a:schemeClr val="bg1"/>
                </a:solidFill>
              </a:rPr>
              <a:t>супроводу</a:t>
            </a:r>
            <a:r>
              <a:rPr lang="ru-RU" sz="2000" dirty="0">
                <a:solidFill>
                  <a:schemeClr val="bg1"/>
                </a:solidFill>
              </a:rPr>
              <a:t> </a:t>
            </a:r>
            <a:r>
              <a:rPr lang="ru-RU" sz="2000" dirty="0" err="1">
                <a:solidFill>
                  <a:schemeClr val="bg1"/>
                </a:solidFill>
              </a:rPr>
              <a:t>дітей</a:t>
            </a:r>
            <a:r>
              <a:rPr lang="ru-RU" sz="2000" dirty="0">
                <a:solidFill>
                  <a:schemeClr val="bg1"/>
                </a:solidFill>
              </a:rPr>
              <a:t> з </a:t>
            </a:r>
            <a:r>
              <a:rPr lang="ru-RU" sz="2000" dirty="0" err="1">
                <a:solidFill>
                  <a:schemeClr val="bg1"/>
                </a:solidFill>
              </a:rPr>
              <a:t>інших</a:t>
            </a:r>
            <a:r>
              <a:rPr lang="ru-RU" sz="2000" dirty="0">
                <a:solidFill>
                  <a:schemeClr val="bg1"/>
                </a:solidFill>
              </a:rPr>
              <a:t> </a:t>
            </a:r>
            <a:r>
              <a:rPr lang="ru-RU" sz="2000" dirty="0" err="1">
                <a:solidFill>
                  <a:schemeClr val="bg1"/>
                </a:solidFill>
              </a:rPr>
              <a:t>країн</a:t>
            </a:r>
            <a:r>
              <a:rPr lang="ru-RU" sz="2000" dirty="0">
                <a:solidFill>
                  <a:schemeClr val="bg1"/>
                </a:solidFill>
              </a:rPr>
              <a:t>. У </a:t>
            </a:r>
            <a:r>
              <a:rPr lang="ru-RU" sz="2000" dirty="0" err="1">
                <a:solidFill>
                  <a:schemeClr val="bg1"/>
                </a:solidFill>
              </a:rPr>
              <a:t>запрошенні</a:t>
            </a:r>
            <a:r>
              <a:rPr lang="ru-RU" sz="2000" dirty="0">
                <a:solidFill>
                  <a:schemeClr val="bg1"/>
                </a:solidFill>
              </a:rPr>
              <a:t> </a:t>
            </a:r>
            <a:r>
              <a:rPr lang="ru-RU" sz="2000" dirty="0" err="1">
                <a:solidFill>
                  <a:schemeClr val="bg1"/>
                </a:solidFill>
              </a:rPr>
              <a:t>зазначається</a:t>
            </a:r>
            <a:r>
              <a:rPr lang="ru-RU" sz="2000" dirty="0">
                <a:solidFill>
                  <a:schemeClr val="bg1"/>
                </a:solidFill>
              </a:rPr>
              <a:t> держава остаточного </a:t>
            </a:r>
            <a:r>
              <a:rPr lang="ru-RU" sz="2000" dirty="0" err="1">
                <a:solidFill>
                  <a:schemeClr val="bg1"/>
                </a:solidFill>
              </a:rPr>
              <a:t>перебування</a:t>
            </a:r>
            <a:r>
              <a:rPr lang="ru-RU" sz="2000" dirty="0">
                <a:solidFill>
                  <a:schemeClr val="bg1"/>
                </a:solidFill>
              </a:rPr>
              <a:t> </a:t>
            </a:r>
            <a:r>
              <a:rPr lang="ru-RU" sz="2000" dirty="0" err="1">
                <a:solidFill>
                  <a:schemeClr val="bg1"/>
                </a:solidFill>
              </a:rPr>
              <a:t>дітей</a:t>
            </a:r>
            <a:r>
              <a:rPr lang="ru-RU" sz="2000" dirty="0">
                <a:solidFill>
                  <a:schemeClr val="bg1"/>
                </a:solidFill>
              </a:rPr>
              <a:t>, </a:t>
            </a:r>
            <a:r>
              <a:rPr lang="ru-RU" sz="2000" dirty="0" err="1">
                <a:solidFill>
                  <a:schemeClr val="bg1"/>
                </a:solidFill>
              </a:rPr>
              <a:t>кількість</a:t>
            </a:r>
            <a:r>
              <a:rPr lang="ru-RU" sz="2000" dirty="0">
                <a:solidFill>
                  <a:schemeClr val="bg1"/>
                </a:solidFill>
              </a:rPr>
              <a:t> та </a:t>
            </a:r>
            <a:r>
              <a:rPr lang="ru-RU" sz="2000" dirty="0" err="1">
                <a:solidFill>
                  <a:schemeClr val="bg1"/>
                </a:solidFill>
              </a:rPr>
              <a:t>категорія</a:t>
            </a:r>
            <a:r>
              <a:rPr lang="ru-RU" sz="2000" dirty="0">
                <a:solidFill>
                  <a:schemeClr val="bg1"/>
                </a:solidFill>
              </a:rPr>
              <a:t> </a:t>
            </a:r>
            <a:r>
              <a:rPr lang="ru-RU" sz="2000" dirty="0" err="1">
                <a:solidFill>
                  <a:schemeClr val="bg1"/>
                </a:solidFill>
              </a:rPr>
              <a:t>дітей</a:t>
            </a:r>
            <a:r>
              <a:rPr lang="ru-RU" sz="2000" dirty="0">
                <a:solidFill>
                  <a:schemeClr val="bg1"/>
                </a:solidFill>
              </a:rPr>
              <a:t>, </a:t>
            </a:r>
            <a:r>
              <a:rPr lang="ru-RU" sz="2000" dirty="0" err="1">
                <a:solidFill>
                  <a:schemeClr val="bg1"/>
                </a:solidFill>
              </a:rPr>
              <a:t>умови</a:t>
            </a:r>
            <a:r>
              <a:rPr lang="ru-RU" sz="2000" dirty="0">
                <a:solidFill>
                  <a:schemeClr val="bg1"/>
                </a:solidFill>
              </a:rPr>
              <a:t> </a:t>
            </a:r>
            <a:r>
              <a:rPr lang="ru-RU" sz="2000" dirty="0" err="1">
                <a:solidFill>
                  <a:schemeClr val="bg1"/>
                </a:solidFill>
              </a:rPr>
              <a:t>їх</a:t>
            </a:r>
            <a:r>
              <a:rPr lang="ru-RU" sz="2000" dirty="0">
                <a:solidFill>
                  <a:schemeClr val="bg1"/>
                </a:solidFill>
              </a:rPr>
              <a:t> </a:t>
            </a:r>
            <a:r>
              <a:rPr lang="ru-RU" sz="2000" dirty="0" err="1">
                <a:solidFill>
                  <a:schemeClr val="bg1"/>
                </a:solidFill>
              </a:rPr>
              <a:t>перебування</a:t>
            </a:r>
            <a:r>
              <a:rPr lang="ru-RU" sz="2000" dirty="0">
                <a:solidFill>
                  <a:schemeClr val="bg1"/>
                </a:solidFill>
              </a:rPr>
              <a:t>, </a:t>
            </a:r>
            <a:r>
              <a:rPr lang="ru-RU" sz="2000" dirty="0" err="1">
                <a:solidFill>
                  <a:schemeClr val="bg1"/>
                </a:solidFill>
              </a:rPr>
              <a:t>відповідальна</a:t>
            </a:r>
            <a:r>
              <a:rPr lang="ru-RU" sz="2000" dirty="0">
                <a:solidFill>
                  <a:schemeClr val="bg1"/>
                </a:solidFill>
              </a:rPr>
              <a:t> </a:t>
            </a:r>
            <a:r>
              <a:rPr lang="ru-RU" sz="2000" dirty="0" err="1">
                <a:solidFill>
                  <a:schemeClr val="bg1"/>
                </a:solidFill>
              </a:rPr>
              <a:t>організація</a:t>
            </a:r>
            <a:r>
              <a:rPr lang="ru-RU" sz="2000" dirty="0">
                <a:solidFill>
                  <a:schemeClr val="bg1"/>
                </a:solidFill>
              </a:rPr>
              <a:t>, яка буде </a:t>
            </a:r>
            <a:r>
              <a:rPr lang="ru-RU" sz="2000" dirty="0" err="1">
                <a:solidFill>
                  <a:schemeClr val="bg1"/>
                </a:solidFill>
              </a:rPr>
              <a:t>супроводжувати</a:t>
            </a:r>
            <a:r>
              <a:rPr lang="ru-RU" sz="2000" dirty="0">
                <a:solidFill>
                  <a:schemeClr val="bg1"/>
                </a:solidFill>
              </a:rPr>
              <a:t> </a:t>
            </a:r>
            <a:r>
              <a:rPr lang="ru-RU" sz="2000" dirty="0" err="1">
                <a:solidFill>
                  <a:schemeClr val="bg1"/>
                </a:solidFill>
              </a:rPr>
              <a:t>дітей</a:t>
            </a:r>
            <a:r>
              <a:rPr lang="ru-RU" sz="2000" dirty="0">
                <a:solidFill>
                  <a:schemeClr val="bg1"/>
                </a:solidFill>
              </a:rPr>
              <a:t> </a:t>
            </a:r>
            <a:r>
              <a:rPr lang="ru-RU" sz="2000" dirty="0" err="1">
                <a:solidFill>
                  <a:schemeClr val="bg1"/>
                </a:solidFill>
              </a:rPr>
              <a:t>протягом</a:t>
            </a:r>
            <a:r>
              <a:rPr lang="ru-RU" sz="2000" dirty="0">
                <a:solidFill>
                  <a:schemeClr val="bg1"/>
                </a:solidFill>
              </a:rPr>
              <a:t> </a:t>
            </a:r>
            <a:r>
              <a:rPr lang="ru-RU" sz="2000" dirty="0" err="1">
                <a:solidFill>
                  <a:schemeClr val="bg1"/>
                </a:solidFill>
              </a:rPr>
              <a:t>усього</a:t>
            </a:r>
            <a:r>
              <a:rPr lang="ru-RU" sz="2000" dirty="0">
                <a:solidFill>
                  <a:schemeClr val="bg1"/>
                </a:solidFill>
              </a:rPr>
              <a:t> </a:t>
            </a:r>
            <a:r>
              <a:rPr lang="ru-RU" sz="2000" dirty="0" err="1">
                <a:solidFill>
                  <a:schemeClr val="bg1"/>
                </a:solidFill>
              </a:rPr>
              <a:t>періоду</a:t>
            </a:r>
            <a:r>
              <a:rPr lang="ru-RU" sz="2000" dirty="0">
                <a:solidFill>
                  <a:schemeClr val="bg1"/>
                </a:solidFill>
              </a:rPr>
              <a:t> </a:t>
            </a:r>
            <a:r>
              <a:rPr lang="ru-RU" sz="2000" dirty="0" err="1">
                <a:solidFill>
                  <a:schemeClr val="bg1"/>
                </a:solidFill>
              </a:rPr>
              <a:t>їх</a:t>
            </a:r>
            <a:r>
              <a:rPr lang="ru-RU" sz="2000" dirty="0">
                <a:solidFill>
                  <a:schemeClr val="bg1"/>
                </a:solidFill>
              </a:rPr>
              <a:t> </a:t>
            </a:r>
            <a:r>
              <a:rPr lang="ru-RU" sz="2000" dirty="0" err="1">
                <a:solidFill>
                  <a:schemeClr val="bg1"/>
                </a:solidFill>
              </a:rPr>
              <a:t>перебування</a:t>
            </a:r>
            <a:r>
              <a:rPr lang="ru-RU" sz="2000" dirty="0">
                <a:solidFill>
                  <a:schemeClr val="bg1"/>
                </a:solidFill>
              </a:rPr>
              <a:t> за межами </a:t>
            </a:r>
            <a:r>
              <a:rPr lang="ru-RU" sz="2000" dirty="0" err="1">
                <a:solidFill>
                  <a:schemeClr val="bg1"/>
                </a:solidFill>
              </a:rPr>
              <a:t>України</a:t>
            </a:r>
            <a:r>
              <a:rPr lang="ru-RU" sz="2000" dirty="0">
                <a:solidFill>
                  <a:schemeClr val="bg1"/>
                </a:solidFill>
              </a:rPr>
              <a:t>, </a:t>
            </a:r>
            <a:r>
              <a:rPr lang="ru-RU" sz="2000" dirty="0" err="1">
                <a:solidFill>
                  <a:schemeClr val="bg1"/>
                </a:solidFill>
              </a:rPr>
              <a:t>гарантії</a:t>
            </a:r>
            <a:r>
              <a:rPr lang="ru-RU" sz="2000" dirty="0">
                <a:solidFill>
                  <a:schemeClr val="bg1"/>
                </a:solidFill>
              </a:rPr>
              <a:t> </a:t>
            </a:r>
            <a:r>
              <a:rPr lang="ru-RU" sz="2000" dirty="0" err="1">
                <a:solidFill>
                  <a:schemeClr val="bg1"/>
                </a:solidFill>
              </a:rPr>
              <a:t>щодо</a:t>
            </a:r>
            <a:r>
              <a:rPr lang="ru-RU" sz="2000" dirty="0">
                <a:solidFill>
                  <a:schemeClr val="bg1"/>
                </a:solidFill>
              </a:rPr>
              <a:t> </a:t>
            </a:r>
            <a:r>
              <a:rPr lang="ru-RU" sz="2000" dirty="0" err="1">
                <a:solidFill>
                  <a:schemeClr val="bg1"/>
                </a:solidFill>
              </a:rPr>
              <a:t>повернення</a:t>
            </a:r>
            <a:r>
              <a:rPr lang="ru-RU" sz="2000" dirty="0">
                <a:solidFill>
                  <a:schemeClr val="bg1"/>
                </a:solidFill>
              </a:rPr>
              <a:t> </a:t>
            </a:r>
            <a:r>
              <a:rPr lang="ru-RU" sz="2000" dirty="0" err="1">
                <a:solidFill>
                  <a:schemeClr val="bg1"/>
                </a:solidFill>
              </a:rPr>
              <a:t>дітей</a:t>
            </a:r>
            <a:r>
              <a:rPr lang="ru-RU" sz="2000" dirty="0">
                <a:solidFill>
                  <a:schemeClr val="bg1"/>
                </a:solidFill>
              </a:rPr>
              <a:t> на </a:t>
            </a:r>
            <a:r>
              <a:rPr lang="ru-RU" sz="2000" dirty="0" err="1">
                <a:solidFill>
                  <a:schemeClr val="bg1"/>
                </a:solidFill>
              </a:rPr>
              <a:t>територію</a:t>
            </a:r>
            <a:r>
              <a:rPr lang="ru-RU" sz="2000" dirty="0">
                <a:solidFill>
                  <a:schemeClr val="bg1"/>
                </a:solidFill>
              </a:rPr>
              <a:t> </a:t>
            </a:r>
            <a:r>
              <a:rPr lang="ru-RU" sz="2000" dirty="0" err="1">
                <a:solidFill>
                  <a:schemeClr val="bg1"/>
                </a:solidFill>
              </a:rPr>
              <a:t>України</a:t>
            </a:r>
            <a:r>
              <a:rPr lang="ru-RU" sz="2000" dirty="0">
                <a:solidFill>
                  <a:schemeClr val="bg1"/>
                </a:solidFill>
              </a:rPr>
              <a:t>.</a:t>
            </a:r>
            <a:endParaRPr lang="uk-UA" sz="2000" dirty="0">
              <a:solidFill>
                <a:schemeClr val="bg1"/>
              </a:solidFill>
            </a:endParaRPr>
          </a:p>
        </p:txBody>
      </p:sp>
    </p:spTree>
    <p:extLst>
      <p:ext uri="{BB962C8B-B14F-4D97-AF65-F5344CB8AC3E}">
        <p14:creationId xmlns:p14="http://schemas.microsoft.com/office/powerpoint/2010/main" val="1645877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6F9E5B3-55B8-ABB9-22B2-83D118FBDA7F}"/>
              </a:ext>
            </a:extLst>
          </p:cNvPr>
          <p:cNvSpPr txBox="1"/>
          <p:nvPr/>
        </p:nvSpPr>
        <p:spPr>
          <a:xfrm>
            <a:off x="254758" y="436728"/>
            <a:ext cx="11682484" cy="5601533"/>
          </a:xfrm>
          <a:prstGeom prst="rect">
            <a:avLst/>
          </a:prstGeom>
          <a:noFill/>
        </p:spPr>
        <p:txBody>
          <a:bodyPr wrap="square">
            <a:spAutoFit/>
          </a:bodyPr>
          <a:lstStyle/>
          <a:p>
            <a:pPr algn="just"/>
            <a:r>
              <a:rPr lang="uk-UA" sz="2000" dirty="0">
                <a:solidFill>
                  <a:schemeClr val="bg1"/>
                </a:solidFill>
              </a:rPr>
              <a:t>8) дітей, які не досягли 18-річного віку та не належать до категорії дітей-сиріт, дітей, позбавлених батьківського піклування, але які зараховані до закладів різних типів, форм власності та підпорядкування на цілодобове перебування, влаштовані до сімей патронатних вихователів, здійснюється - особи, уповноваженої керівником відповідного закладу/працівником закладу, який його заміщує або органом опіки та піклування чи обласною військовою адміністрацією, у супроводі патронатного вихователя, який здійснює догляд за дітьми, за наявності:</a:t>
            </a:r>
          </a:p>
          <a:p>
            <a:pPr algn="just"/>
            <a:r>
              <a:rPr lang="uk-UA" sz="2000" dirty="0">
                <a:solidFill>
                  <a:schemeClr val="bg1"/>
                </a:solidFill>
              </a:rPr>
              <a:t>паспорта громадянина України або свідоцтва про народження дитини (за відсутності паспорта громадянина України)/документів, що містять відомості про особу, на підставі яких </a:t>
            </a:r>
            <a:r>
              <a:rPr lang="uk-UA" sz="2000" dirty="0" err="1">
                <a:solidFill>
                  <a:schemeClr val="bg1"/>
                </a:solidFill>
              </a:rPr>
              <a:t>Держприкордонслужба</a:t>
            </a:r>
            <a:r>
              <a:rPr lang="uk-UA" sz="2000" dirty="0">
                <a:solidFill>
                  <a:schemeClr val="bg1"/>
                </a:solidFill>
              </a:rPr>
              <a:t> дозволить перетин державного кордону; наказу директора закладу/установи, де проживали/перебували діти, або особи, яка його заміщує;</a:t>
            </a:r>
          </a:p>
          <a:p>
            <a:pPr algn="just"/>
            <a:r>
              <a:rPr lang="uk-UA" sz="2000" dirty="0">
                <a:solidFill>
                  <a:schemeClr val="bg1"/>
                </a:solidFill>
              </a:rPr>
              <a:t>письмового погодження за підписом голови або заступника обласної військової адміністрації (засвідченого печаткою) про дозвіл на виїзд за межі України дітей, погодженого </a:t>
            </a:r>
            <a:r>
              <a:rPr lang="uk-UA" sz="2000" dirty="0" err="1">
                <a:solidFill>
                  <a:schemeClr val="bg1"/>
                </a:solidFill>
              </a:rPr>
              <a:t>Нацсоцслужбою</a:t>
            </a:r>
            <a:r>
              <a:rPr lang="uk-UA" sz="2000" dirty="0">
                <a:solidFill>
                  <a:schemeClr val="bg1"/>
                </a:solidFill>
              </a:rPr>
              <a:t>. Таке погодження може надаватися за допомогою електронних засобів зв’язку. У разі неможливості отримати таке погодження обласної військової (військово-цивільної) адміністрації дозвіл на виїзд за межі України дітей за запитом директора закладу/установи, де проживали/перебували діти, надає </a:t>
            </a:r>
            <a:r>
              <a:rPr lang="uk-UA" sz="2000" dirty="0" err="1">
                <a:solidFill>
                  <a:schemeClr val="bg1"/>
                </a:solidFill>
              </a:rPr>
              <a:t>Нацсоцслужба</a:t>
            </a:r>
            <a:r>
              <a:rPr lang="uk-UA" sz="2000" dirty="0">
                <a:solidFill>
                  <a:schemeClr val="bg1"/>
                </a:solidFill>
              </a:rPr>
              <a:t>, про що повідомляє </a:t>
            </a:r>
            <a:r>
              <a:rPr lang="uk-UA" sz="2000" dirty="0" err="1">
                <a:solidFill>
                  <a:schemeClr val="bg1"/>
                </a:solidFill>
              </a:rPr>
              <a:t>Мінсоцполітики</a:t>
            </a:r>
            <a:r>
              <a:rPr lang="uk-UA" sz="2000" dirty="0">
                <a:solidFill>
                  <a:schemeClr val="bg1"/>
                </a:solidFill>
              </a:rPr>
              <a:t> протягом одного робочого дня з наданням відомостей про дітей, супроводжуючих осіб/особу, державу остаточного перебування;</a:t>
            </a:r>
          </a:p>
          <a:p>
            <a:pPr algn="just"/>
            <a:endParaRPr lang="uk-UA" dirty="0">
              <a:solidFill>
                <a:schemeClr val="bg1"/>
              </a:solidFill>
            </a:endParaRPr>
          </a:p>
        </p:txBody>
      </p:sp>
    </p:spTree>
    <p:extLst>
      <p:ext uri="{BB962C8B-B14F-4D97-AF65-F5344CB8AC3E}">
        <p14:creationId xmlns:p14="http://schemas.microsoft.com/office/powerpoint/2010/main" val="568175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E1A9B5C-A992-12E7-B2C9-64DD0783999C}"/>
              </a:ext>
            </a:extLst>
          </p:cNvPr>
          <p:cNvSpPr txBox="1"/>
          <p:nvPr/>
        </p:nvSpPr>
        <p:spPr>
          <a:xfrm>
            <a:off x="382139" y="0"/>
            <a:ext cx="11627892" cy="3170099"/>
          </a:xfrm>
          <a:prstGeom prst="rect">
            <a:avLst/>
          </a:prstGeom>
          <a:noFill/>
        </p:spPr>
        <p:txBody>
          <a:bodyPr wrap="square">
            <a:spAutoFit/>
          </a:bodyPr>
          <a:lstStyle/>
          <a:p>
            <a:pPr algn="just"/>
            <a:r>
              <a:rPr lang="uk-UA" sz="2000" dirty="0">
                <a:solidFill>
                  <a:schemeClr val="bg1"/>
                </a:solidFill>
              </a:rPr>
              <a:t>рішення органу опіки та піклування про влаштування дитини до сім’ї патронатного вихователя та письмового погодження за підписом голови або заступника обласної військової (військово-цивільної) адміністрації (засвідченого печаткою) про дозвіл на виїзд за межі України такої сім’ї або дітей, які влаштовані в сім’ю патронатного вихователя, із зазначенням держави їх остаточного перебування;</a:t>
            </a:r>
          </a:p>
          <a:p>
            <a:pPr algn="just"/>
            <a:r>
              <a:rPr lang="uk-UA" sz="2000" dirty="0">
                <a:solidFill>
                  <a:schemeClr val="bg1"/>
                </a:solidFill>
              </a:rPr>
              <a:t>запрошення установ, організацій різних типів та форм власності, які уповноважені державою остаточного перебування дітей або органами місцевого самоврядування такої держави на здійснення заходів щодо прийому та супроводу дітей з інших країн. У запрошенні зазначається держава остаточного перебування дітей, кількість та категорія дітей, умови їх перебування, відповідальна організація, яка буде супроводжувати дітей протягом усього періоду їх перебування за межами України, гарантії щодо повернення дітей на територію України.</a:t>
            </a:r>
          </a:p>
        </p:txBody>
      </p:sp>
      <p:sp>
        <p:nvSpPr>
          <p:cNvPr id="5" name="TextBox 4">
            <a:extLst>
              <a:ext uri="{FF2B5EF4-FFF2-40B4-BE49-F238E27FC236}">
                <a16:creationId xmlns:a16="http://schemas.microsoft.com/office/drawing/2014/main" id="{4FF252F6-949F-BFC0-4A7E-882A7F6C8135}"/>
              </a:ext>
            </a:extLst>
          </p:cNvPr>
          <p:cNvSpPr txBox="1"/>
          <p:nvPr/>
        </p:nvSpPr>
        <p:spPr>
          <a:xfrm>
            <a:off x="382140" y="3462854"/>
            <a:ext cx="11627892" cy="3170099"/>
          </a:xfrm>
          <a:prstGeom prst="rect">
            <a:avLst/>
          </a:prstGeom>
          <a:noFill/>
        </p:spPr>
        <p:txBody>
          <a:bodyPr wrap="square">
            <a:spAutoFit/>
          </a:bodyPr>
          <a:lstStyle/>
          <a:p>
            <a:pPr marL="342900" indent="-342900" algn="just">
              <a:buFont typeface="Wingdings" panose="05000000000000000000" pitchFamily="2" charset="2"/>
              <a:buChar char="v"/>
            </a:pPr>
            <a:r>
              <a:rPr lang="uk-UA" sz="2000" dirty="0">
                <a:solidFill>
                  <a:schemeClr val="bg1"/>
                </a:solidFill>
              </a:rPr>
              <a:t>Виїзд за межі України дітей, які не досягли 16-річного віку, в супроводі одного з батьків, баби, діда, повнолітніх брата, сестри, мачухи, вітчима або інших осіб, уповноважених одним з батьків письмовою заявою, завіреною органом опіки та піклування, здійснюється без нотаріально посвідченої згоди другого з батьків та за наявності паспорта громадянина України або свідоцтва про народження дитини (за відсутності паспорта громадянина України)/документів, що містять відомості про особу, на підставі яких </a:t>
            </a:r>
            <a:r>
              <a:rPr lang="uk-UA" sz="2000" dirty="0" err="1">
                <a:solidFill>
                  <a:schemeClr val="bg1"/>
                </a:solidFill>
              </a:rPr>
              <a:t>Держприкордонслужба</a:t>
            </a:r>
            <a:r>
              <a:rPr lang="uk-UA" sz="2000" dirty="0">
                <a:solidFill>
                  <a:schemeClr val="bg1"/>
                </a:solidFill>
              </a:rPr>
              <a:t> дозволить перетин державного кордону. При цьому в разі введення на території України надзвичайного або воєнного стану рішення щодо надання дозволу на виїзд за межі України особі чоловічої статі, яка супроводжує дитину, яка не досягла 16-річного віку, приймається з урахуванням приналежності супроводжуючої особи до переліку категорій осіб, які звільнені від військової служби та мобілізації, за наявності у неї підтвердних документів.</a:t>
            </a:r>
          </a:p>
        </p:txBody>
      </p:sp>
      <p:cxnSp>
        <p:nvCxnSpPr>
          <p:cNvPr id="7" name="Прямая соединительная линия 6">
            <a:extLst>
              <a:ext uri="{FF2B5EF4-FFF2-40B4-BE49-F238E27FC236}">
                <a16:creationId xmlns:a16="http://schemas.microsoft.com/office/drawing/2014/main" id="{7F4C54C0-9450-B8DD-0D24-F56A60A470C4}"/>
              </a:ext>
            </a:extLst>
          </p:cNvPr>
          <p:cNvCxnSpPr/>
          <p:nvPr/>
        </p:nvCxnSpPr>
        <p:spPr>
          <a:xfrm>
            <a:off x="0" y="3289110"/>
            <a:ext cx="121920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34177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8C8181E-B0B8-C418-24BC-F35DCEE8E5EC}"/>
              </a:ext>
            </a:extLst>
          </p:cNvPr>
          <p:cNvSpPr txBox="1"/>
          <p:nvPr/>
        </p:nvSpPr>
        <p:spPr>
          <a:xfrm>
            <a:off x="1423348" y="295786"/>
            <a:ext cx="9549452" cy="830997"/>
          </a:xfrm>
          <a:prstGeom prst="rect">
            <a:avLst/>
          </a:prstGeom>
          <a:noFill/>
        </p:spPr>
        <p:txBody>
          <a:bodyPr wrap="square">
            <a:spAutoFit/>
          </a:bodyPr>
          <a:lstStyle/>
          <a:p>
            <a:pPr algn="ctr"/>
            <a:r>
              <a:rPr lang="ru-RU" sz="2400" dirty="0">
                <a:solidFill>
                  <a:schemeClr val="bg1"/>
                </a:solidFill>
              </a:rPr>
              <a:t>Пункт 2-6 Правил </a:t>
            </a:r>
            <a:r>
              <a:rPr lang="ru-RU" sz="2400" dirty="0" err="1">
                <a:solidFill>
                  <a:schemeClr val="bg1"/>
                </a:solidFill>
              </a:rPr>
              <a:t>передбачає</a:t>
            </a:r>
            <a:r>
              <a:rPr lang="ru-RU" sz="2400" dirty="0">
                <a:solidFill>
                  <a:schemeClr val="bg1"/>
                </a:solidFill>
              </a:rPr>
              <a:t> </a:t>
            </a:r>
            <a:r>
              <a:rPr lang="ru-RU" sz="2400" dirty="0" err="1">
                <a:solidFill>
                  <a:schemeClr val="bg1"/>
                </a:solidFill>
              </a:rPr>
              <a:t>можливість</a:t>
            </a:r>
            <a:r>
              <a:rPr lang="ru-RU" sz="2400" dirty="0">
                <a:solidFill>
                  <a:schemeClr val="bg1"/>
                </a:solidFill>
              </a:rPr>
              <a:t> </a:t>
            </a:r>
            <a:r>
              <a:rPr lang="ru-RU" sz="2400" dirty="0" err="1">
                <a:solidFill>
                  <a:schemeClr val="bg1"/>
                </a:solidFill>
              </a:rPr>
              <a:t>виїзду</a:t>
            </a:r>
            <a:r>
              <a:rPr lang="ru-RU" sz="2400" dirty="0">
                <a:solidFill>
                  <a:schemeClr val="bg1"/>
                </a:solidFill>
              </a:rPr>
              <a:t> за </a:t>
            </a:r>
            <a:r>
              <a:rPr lang="ru-RU" sz="2400" dirty="0" err="1">
                <a:solidFill>
                  <a:schemeClr val="bg1"/>
                </a:solidFill>
              </a:rPr>
              <a:t>межі</a:t>
            </a:r>
            <a:r>
              <a:rPr lang="ru-RU" sz="2400" dirty="0">
                <a:solidFill>
                  <a:schemeClr val="bg1"/>
                </a:solidFill>
              </a:rPr>
              <a:t> </a:t>
            </a:r>
            <a:r>
              <a:rPr lang="ru-RU" sz="2400" dirty="0" err="1">
                <a:solidFill>
                  <a:schemeClr val="bg1"/>
                </a:solidFill>
              </a:rPr>
              <a:t>України</a:t>
            </a:r>
            <a:r>
              <a:rPr lang="ru-RU" sz="2400" dirty="0">
                <a:solidFill>
                  <a:schemeClr val="bg1"/>
                </a:solidFill>
              </a:rPr>
              <a:t> </a:t>
            </a:r>
            <a:r>
              <a:rPr lang="ru-RU" sz="2400" dirty="0" err="1">
                <a:solidFill>
                  <a:schemeClr val="bg1"/>
                </a:solidFill>
              </a:rPr>
              <a:t>інших</a:t>
            </a:r>
            <a:r>
              <a:rPr lang="ru-RU" sz="2400" dirty="0">
                <a:solidFill>
                  <a:schemeClr val="bg1"/>
                </a:solidFill>
              </a:rPr>
              <a:t> </a:t>
            </a:r>
            <a:r>
              <a:rPr lang="ru-RU" sz="2400" dirty="0" err="1">
                <a:solidFill>
                  <a:schemeClr val="bg1"/>
                </a:solidFill>
              </a:rPr>
              <a:t>зобов’язаних</a:t>
            </a:r>
            <a:r>
              <a:rPr lang="ru-RU" sz="2400" dirty="0">
                <a:solidFill>
                  <a:schemeClr val="bg1"/>
                </a:solidFill>
              </a:rPr>
              <a:t>, </a:t>
            </a:r>
            <a:r>
              <a:rPr lang="ru-RU" sz="2400" dirty="0" err="1">
                <a:solidFill>
                  <a:schemeClr val="bg1"/>
                </a:solidFill>
              </a:rPr>
              <a:t>які</a:t>
            </a:r>
            <a:r>
              <a:rPr lang="ru-RU" sz="2400" dirty="0">
                <a:solidFill>
                  <a:schemeClr val="bg1"/>
                </a:solidFill>
              </a:rPr>
              <a:t> не </a:t>
            </a:r>
            <a:r>
              <a:rPr lang="ru-RU" sz="2400" dirty="0" err="1">
                <a:solidFill>
                  <a:schemeClr val="bg1"/>
                </a:solidFill>
              </a:rPr>
              <a:t>віднесені</a:t>
            </a:r>
            <a:r>
              <a:rPr lang="ru-RU" sz="2400" dirty="0">
                <a:solidFill>
                  <a:schemeClr val="bg1"/>
                </a:solidFill>
              </a:rPr>
              <a:t> до </a:t>
            </a:r>
            <a:r>
              <a:rPr lang="ru-RU" sz="2400" dirty="0" err="1">
                <a:solidFill>
                  <a:schemeClr val="bg1"/>
                </a:solidFill>
              </a:rPr>
              <a:t>вище</a:t>
            </a:r>
            <a:r>
              <a:rPr lang="ru-RU" sz="2400" dirty="0">
                <a:solidFill>
                  <a:schemeClr val="bg1"/>
                </a:solidFill>
              </a:rPr>
              <a:t> </a:t>
            </a:r>
            <a:r>
              <a:rPr lang="ru-RU" sz="2400" dirty="0" err="1">
                <a:solidFill>
                  <a:schemeClr val="bg1"/>
                </a:solidFill>
              </a:rPr>
              <a:t>перелічених</a:t>
            </a:r>
            <a:r>
              <a:rPr lang="ru-RU" sz="2400" dirty="0">
                <a:solidFill>
                  <a:schemeClr val="bg1"/>
                </a:solidFill>
              </a:rPr>
              <a:t> </a:t>
            </a:r>
            <a:r>
              <a:rPr lang="ru-RU" sz="2400" dirty="0" err="1">
                <a:solidFill>
                  <a:schemeClr val="bg1"/>
                </a:solidFill>
              </a:rPr>
              <a:t>категорій</a:t>
            </a:r>
            <a:r>
              <a:rPr lang="ru-RU" sz="2400" dirty="0">
                <a:solidFill>
                  <a:schemeClr val="bg1"/>
                </a:solidFill>
              </a:rPr>
              <a:t>:</a:t>
            </a:r>
            <a:endParaRPr lang="uk-UA" sz="2400" dirty="0">
              <a:solidFill>
                <a:schemeClr val="bg1"/>
              </a:solidFill>
            </a:endParaRPr>
          </a:p>
        </p:txBody>
      </p:sp>
      <p:cxnSp>
        <p:nvCxnSpPr>
          <p:cNvPr id="5" name="Прямая соединительная линия 4">
            <a:extLst>
              <a:ext uri="{FF2B5EF4-FFF2-40B4-BE49-F238E27FC236}">
                <a16:creationId xmlns:a16="http://schemas.microsoft.com/office/drawing/2014/main" id="{DDC4F63B-94C0-E8EF-2CF4-09F6A45F9EA2}"/>
              </a:ext>
            </a:extLst>
          </p:cNvPr>
          <p:cNvCxnSpPr/>
          <p:nvPr/>
        </p:nvCxnSpPr>
        <p:spPr>
          <a:xfrm>
            <a:off x="0" y="1378424"/>
            <a:ext cx="12192000" cy="0"/>
          </a:xfrm>
          <a:prstGeom prst="line">
            <a:avLst/>
          </a:prstGeom>
        </p:spPr>
        <p:style>
          <a:lnRef idx="3">
            <a:schemeClr val="accent2"/>
          </a:lnRef>
          <a:fillRef idx="0">
            <a:schemeClr val="accent2"/>
          </a:fillRef>
          <a:effectRef idx="2">
            <a:schemeClr val="accent2"/>
          </a:effectRef>
          <a:fontRef idx="minor">
            <a:schemeClr val="tx1"/>
          </a:fontRef>
        </p:style>
      </p:cxnSp>
      <p:sp>
        <p:nvSpPr>
          <p:cNvPr id="7" name="TextBox 6">
            <a:extLst>
              <a:ext uri="{FF2B5EF4-FFF2-40B4-BE49-F238E27FC236}">
                <a16:creationId xmlns:a16="http://schemas.microsoft.com/office/drawing/2014/main" id="{24207591-78A4-4F5B-A49E-D486D42AD18A}"/>
              </a:ext>
            </a:extLst>
          </p:cNvPr>
          <p:cNvSpPr txBox="1"/>
          <p:nvPr/>
        </p:nvSpPr>
        <p:spPr>
          <a:xfrm>
            <a:off x="0" y="1398055"/>
            <a:ext cx="4844956" cy="4401205"/>
          </a:xfrm>
          <a:prstGeom prst="rect">
            <a:avLst/>
          </a:prstGeom>
          <a:noFill/>
        </p:spPr>
        <p:txBody>
          <a:bodyPr wrap="square">
            <a:spAutoFit/>
          </a:bodyPr>
          <a:lstStyle/>
          <a:p>
            <a:pPr algn="just"/>
            <a:r>
              <a:rPr lang="ru-RU" sz="2000" dirty="0">
                <a:solidFill>
                  <a:schemeClr val="bg1"/>
                </a:solidFill>
              </a:rPr>
              <a:t>1) </a:t>
            </a:r>
            <a:r>
              <a:rPr lang="ru-RU" sz="2000" dirty="0" err="1">
                <a:solidFill>
                  <a:schemeClr val="bg1"/>
                </a:solidFill>
              </a:rPr>
              <a:t>заброньовані</a:t>
            </a:r>
            <a:r>
              <a:rPr lang="ru-RU" sz="2000" dirty="0">
                <a:solidFill>
                  <a:schemeClr val="bg1"/>
                </a:solidFill>
              </a:rPr>
              <a:t> на </a:t>
            </a:r>
            <a:r>
              <a:rPr lang="ru-RU" sz="2000" dirty="0" err="1">
                <a:solidFill>
                  <a:schemeClr val="bg1"/>
                </a:solidFill>
              </a:rPr>
              <a:t>період</a:t>
            </a:r>
            <a:r>
              <a:rPr lang="ru-RU" sz="2000" dirty="0">
                <a:solidFill>
                  <a:schemeClr val="bg1"/>
                </a:solidFill>
              </a:rPr>
              <a:t> </a:t>
            </a:r>
            <a:r>
              <a:rPr lang="ru-RU" sz="2000" dirty="0" err="1">
                <a:solidFill>
                  <a:schemeClr val="bg1"/>
                </a:solidFill>
              </a:rPr>
              <a:t>мобілізації</a:t>
            </a:r>
            <a:r>
              <a:rPr lang="ru-RU" sz="2000" dirty="0">
                <a:solidFill>
                  <a:schemeClr val="bg1"/>
                </a:solidFill>
              </a:rPr>
              <a:t> та на </a:t>
            </a:r>
            <a:r>
              <a:rPr lang="ru-RU" sz="2000" dirty="0" err="1">
                <a:solidFill>
                  <a:schemeClr val="bg1"/>
                </a:solidFill>
              </a:rPr>
              <a:t>воєнний</a:t>
            </a:r>
            <a:r>
              <a:rPr lang="ru-RU" sz="2000" dirty="0">
                <a:solidFill>
                  <a:schemeClr val="bg1"/>
                </a:solidFill>
              </a:rPr>
              <a:t> час за органами </a:t>
            </a:r>
            <a:r>
              <a:rPr lang="ru-RU" sz="2000" dirty="0" err="1">
                <a:solidFill>
                  <a:schemeClr val="bg1"/>
                </a:solidFill>
              </a:rPr>
              <a:t>державної</a:t>
            </a:r>
            <a:r>
              <a:rPr lang="ru-RU" sz="2000" dirty="0">
                <a:solidFill>
                  <a:schemeClr val="bg1"/>
                </a:solidFill>
              </a:rPr>
              <a:t> </a:t>
            </a:r>
            <a:r>
              <a:rPr lang="ru-RU" sz="2000" dirty="0" err="1">
                <a:solidFill>
                  <a:schemeClr val="bg1"/>
                </a:solidFill>
              </a:rPr>
              <a:t>влади</a:t>
            </a:r>
            <a:r>
              <a:rPr lang="ru-RU" sz="2000" dirty="0">
                <a:solidFill>
                  <a:schemeClr val="bg1"/>
                </a:solidFill>
              </a:rPr>
              <a:t>, </a:t>
            </a:r>
            <a:r>
              <a:rPr lang="ru-RU" sz="2000" dirty="0" err="1">
                <a:solidFill>
                  <a:schemeClr val="bg1"/>
                </a:solidFill>
              </a:rPr>
              <a:t>іншими</a:t>
            </a:r>
            <a:r>
              <a:rPr lang="ru-RU" sz="2000" dirty="0">
                <a:solidFill>
                  <a:schemeClr val="bg1"/>
                </a:solidFill>
              </a:rPr>
              <a:t> </a:t>
            </a:r>
            <a:r>
              <a:rPr lang="ru-RU" sz="2000" dirty="0" err="1">
                <a:solidFill>
                  <a:schemeClr val="bg1"/>
                </a:solidFill>
              </a:rPr>
              <a:t>державними</a:t>
            </a:r>
            <a:r>
              <a:rPr lang="ru-RU" sz="2000" dirty="0">
                <a:solidFill>
                  <a:schemeClr val="bg1"/>
                </a:solidFill>
              </a:rPr>
              <a:t> органами, органами </a:t>
            </a:r>
            <a:r>
              <a:rPr lang="ru-RU" sz="2000" dirty="0" err="1">
                <a:solidFill>
                  <a:schemeClr val="bg1"/>
                </a:solidFill>
              </a:rPr>
              <a:t>місцевого</a:t>
            </a:r>
            <a:r>
              <a:rPr lang="ru-RU" sz="2000" dirty="0">
                <a:solidFill>
                  <a:schemeClr val="bg1"/>
                </a:solidFill>
              </a:rPr>
              <a:t> </a:t>
            </a:r>
            <a:r>
              <a:rPr lang="ru-RU" sz="2000" dirty="0" err="1">
                <a:solidFill>
                  <a:schemeClr val="bg1"/>
                </a:solidFill>
              </a:rPr>
              <a:t>самоврядування</a:t>
            </a:r>
            <a:r>
              <a:rPr lang="ru-RU" sz="2000" dirty="0">
                <a:solidFill>
                  <a:schemeClr val="bg1"/>
                </a:solidFill>
              </a:rPr>
              <a:t>, а </a:t>
            </a:r>
            <a:r>
              <a:rPr lang="ru-RU" sz="2000" dirty="0" err="1">
                <a:solidFill>
                  <a:schemeClr val="bg1"/>
                </a:solidFill>
              </a:rPr>
              <a:t>також</a:t>
            </a:r>
            <a:r>
              <a:rPr lang="ru-RU" sz="2000" dirty="0">
                <a:solidFill>
                  <a:schemeClr val="bg1"/>
                </a:solidFill>
              </a:rPr>
              <a:t> за </a:t>
            </a:r>
            <a:r>
              <a:rPr lang="ru-RU" sz="2000" dirty="0" err="1">
                <a:solidFill>
                  <a:schemeClr val="bg1"/>
                </a:solidFill>
              </a:rPr>
              <a:t>підприємствами</a:t>
            </a:r>
            <a:r>
              <a:rPr lang="ru-RU" sz="2000" dirty="0">
                <a:solidFill>
                  <a:schemeClr val="bg1"/>
                </a:solidFill>
              </a:rPr>
              <a:t>, </a:t>
            </a:r>
            <a:r>
              <a:rPr lang="ru-RU" sz="2000" dirty="0" err="1">
                <a:solidFill>
                  <a:schemeClr val="bg1"/>
                </a:solidFill>
              </a:rPr>
              <a:t>установами</a:t>
            </a:r>
            <a:r>
              <a:rPr lang="ru-RU" sz="2000" dirty="0">
                <a:solidFill>
                  <a:schemeClr val="bg1"/>
                </a:solidFill>
              </a:rPr>
              <a:t> і </a:t>
            </a:r>
            <a:r>
              <a:rPr lang="ru-RU" sz="2000" dirty="0" err="1">
                <a:solidFill>
                  <a:schemeClr val="bg1"/>
                </a:solidFill>
              </a:rPr>
              <a:t>організаціями</a:t>
            </a:r>
            <a:r>
              <a:rPr lang="ru-RU" sz="2000" dirty="0">
                <a:solidFill>
                  <a:schemeClr val="bg1"/>
                </a:solidFill>
              </a:rPr>
              <a:t> в порядку, </a:t>
            </a:r>
            <a:r>
              <a:rPr lang="ru-RU" sz="2000" dirty="0" err="1">
                <a:solidFill>
                  <a:schemeClr val="bg1"/>
                </a:solidFill>
              </a:rPr>
              <a:t>встановленому</a:t>
            </a:r>
            <a:r>
              <a:rPr lang="ru-RU" sz="2000" dirty="0">
                <a:solidFill>
                  <a:schemeClr val="bg1"/>
                </a:solidFill>
              </a:rPr>
              <a:t> </a:t>
            </a:r>
            <a:r>
              <a:rPr lang="ru-RU" sz="2000" dirty="0" err="1">
                <a:solidFill>
                  <a:schemeClr val="bg1"/>
                </a:solidFill>
              </a:rPr>
              <a:t>Кабінетом</a:t>
            </a:r>
            <a:r>
              <a:rPr lang="ru-RU" sz="2000" dirty="0">
                <a:solidFill>
                  <a:schemeClr val="bg1"/>
                </a:solidFill>
              </a:rPr>
              <a:t> </a:t>
            </a:r>
            <a:r>
              <a:rPr lang="ru-RU" sz="2000" dirty="0" err="1">
                <a:solidFill>
                  <a:schemeClr val="bg1"/>
                </a:solidFill>
              </a:rPr>
              <a:t>Міністрів</a:t>
            </a:r>
            <a:r>
              <a:rPr lang="ru-RU" sz="2000" dirty="0">
                <a:solidFill>
                  <a:schemeClr val="bg1"/>
                </a:solidFill>
              </a:rPr>
              <a:t> </a:t>
            </a:r>
            <a:r>
              <a:rPr lang="ru-RU" sz="2000" dirty="0" err="1">
                <a:solidFill>
                  <a:schemeClr val="bg1"/>
                </a:solidFill>
              </a:rPr>
              <a:t>України</a:t>
            </a:r>
            <a:r>
              <a:rPr lang="ru-RU" sz="2000" dirty="0">
                <a:solidFill>
                  <a:schemeClr val="bg1"/>
                </a:solidFill>
              </a:rPr>
              <a:t>;</a:t>
            </a:r>
          </a:p>
          <a:p>
            <a:pPr algn="just"/>
            <a:r>
              <a:rPr lang="ru-RU" sz="2000" dirty="0">
                <a:solidFill>
                  <a:schemeClr val="bg1"/>
                </a:solidFill>
              </a:rPr>
              <a:t>2) </a:t>
            </a:r>
            <a:r>
              <a:rPr lang="ru-RU" sz="2000" dirty="0" err="1">
                <a:solidFill>
                  <a:schemeClr val="bg1"/>
                </a:solidFill>
              </a:rPr>
              <a:t>визнані</a:t>
            </a:r>
            <a:r>
              <a:rPr lang="ru-RU" sz="2000" dirty="0">
                <a:solidFill>
                  <a:schemeClr val="bg1"/>
                </a:solidFill>
              </a:rPr>
              <a:t> </a:t>
            </a:r>
            <a:r>
              <a:rPr lang="ru-RU" sz="2000" dirty="0" err="1">
                <a:solidFill>
                  <a:schemeClr val="bg1"/>
                </a:solidFill>
              </a:rPr>
              <a:t>відповідно</a:t>
            </a:r>
            <a:r>
              <a:rPr lang="ru-RU" sz="2000" dirty="0">
                <a:solidFill>
                  <a:schemeClr val="bg1"/>
                </a:solidFill>
              </a:rPr>
              <a:t> до </a:t>
            </a:r>
            <a:r>
              <a:rPr lang="ru-RU" sz="2000" dirty="0" err="1">
                <a:solidFill>
                  <a:schemeClr val="bg1"/>
                </a:solidFill>
              </a:rPr>
              <a:t>висновку</a:t>
            </a:r>
            <a:r>
              <a:rPr lang="ru-RU" sz="2000" dirty="0">
                <a:solidFill>
                  <a:schemeClr val="bg1"/>
                </a:solidFill>
              </a:rPr>
              <a:t> ВЛК </a:t>
            </a:r>
            <a:r>
              <a:rPr lang="ru-RU" sz="2000" dirty="0" err="1">
                <a:solidFill>
                  <a:schemeClr val="bg1"/>
                </a:solidFill>
              </a:rPr>
              <a:t>тимчасово</a:t>
            </a:r>
            <a:r>
              <a:rPr lang="ru-RU" sz="2000" dirty="0">
                <a:solidFill>
                  <a:schemeClr val="bg1"/>
                </a:solidFill>
              </a:rPr>
              <a:t> </a:t>
            </a:r>
            <a:r>
              <a:rPr lang="ru-RU" sz="2000" dirty="0" err="1">
                <a:solidFill>
                  <a:schemeClr val="bg1"/>
                </a:solidFill>
              </a:rPr>
              <a:t>непридатними</a:t>
            </a:r>
            <a:r>
              <a:rPr lang="ru-RU" sz="2000" dirty="0">
                <a:solidFill>
                  <a:schemeClr val="bg1"/>
                </a:solidFill>
              </a:rPr>
              <a:t> до військової </a:t>
            </a:r>
            <a:r>
              <a:rPr lang="ru-RU" sz="2000" dirty="0" err="1">
                <a:solidFill>
                  <a:schemeClr val="bg1"/>
                </a:solidFill>
              </a:rPr>
              <a:t>служби</a:t>
            </a:r>
            <a:r>
              <a:rPr lang="ru-RU" sz="2000" dirty="0">
                <a:solidFill>
                  <a:schemeClr val="bg1"/>
                </a:solidFill>
              </a:rPr>
              <a:t> за станом </a:t>
            </a:r>
            <a:r>
              <a:rPr lang="ru-RU" sz="2000" dirty="0" err="1">
                <a:solidFill>
                  <a:schemeClr val="bg1"/>
                </a:solidFill>
              </a:rPr>
              <a:t>здоров’я</a:t>
            </a:r>
            <a:r>
              <a:rPr lang="ru-RU" sz="2000" dirty="0">
                <a:solidFill>
                  <a:schemeClr val="bg1"/>
                </a:solidFill>
              </a:rPr>
              <a:t> на </a:t>
            </a:r>
            <a:r>
              <a:rPr lang="ru-RU" sz="2000" dirty="0" err="1">
                <a:solidFill>
                  <a:schemeClr val="bg1"/>
                </a:solidFill>
              </a:rPr>
              <a:t>термін</a:t>
            </a:r>
            <a:r>
              <a:rPr lang="ru-RU" sz="2000" dirty="0">
                <a:solidFill>
                  <a:schemeClr val="bg1"/>
                </a:solidFill>
              </a:rPr>
              <a:t> до шести </a:t>
            </a:r>
            <a:r>
              <a:rPr lang="ru-RU" sz="2000" dirty="0" err="1">
                <a:solidFill>
                  <a:schemeClr val="bg1"/>
                </a:solidFill>
              </a:rPr>
              <a:t>місяців</a:t>
            </a:r>
            <a:r>
              <a:rPr lang="ru-RU" sz="2000" dirty="0">
                <a:solidFill>
                  <a:schemeClr val="bg1"/>
                </a:solidFill>
              </a:rPr>
              <a:t> (з </a:t>
            </a:r>
            <a:r>
              <a:rPr lang="ru-RU" sz="2000" dirty="0" err="1">
                <a:solidFill>
                  <a:schemeClr val="bg1"/>
                </a:solidFill>
              </a:rPr>
              <a:t>наступним</a:t>
            </a:r>
            <a:r>
              <a:rPr lang="ru-RU" sz="2000" dirty="0">
                <a:solidFill>
                  <a:schemeClr val="bg1"/>
                </a:solidFill>
              </a:rPr>
              <a:t> </a:t>
            </a:r>
            <a:r>
              <a:rPr lang="ru-RU" sz="2000" dirty="0" err="1">
                <a:solidFill>
                  <a:schemeClr val="bg1"/>
                </a:solidFill>
              </a:rPr>
              <a:t>проходженням</a:t>
            </a:r>
            <a:r>
              <a:rPr lang="ru-RU" sz="2000" dirty="0">
                <a:solidFill>
                  <a:schemeClr val="bg1"/>
                </a:solidFill>
              </a:rPr>
              <a:t> </a:t>
            </a:r>
            <a:r>
              <a:rPr lang="ru-RU" sz="2000" dirty="0" err="1">
                <a:solidFill>
                  <a:schemeClr val="bg1"/>
                </a:solidFill>
              </a:rPr>
              <a:t>військово-лікарської</a:t>
            </a:r>
            <a:r>
              <a:rPr lang="ru-RU" sz="2000" dirty="0">
                <a:solidFill>
                  <a:schemeClr val="bg1"/>
                </a:solidFill>
              </a:rPr>
              <a:t> </a:t>
            </a:r>
            <a:r>
              <a:rPr lang="ru-RU" sz="2000" dirty="0" err="1">
                <a:solidFill>
                  <a:schemeClr val="bg1"/>
                </a:solidFill>
              </a:rPr>
              <a:t>комісії</a:t>
            </a:r>
            <a:r>
              <a:rPr lang="ru-RU" sz="2000" dirty="0">
                <a:solidFill>
                  <a:schemeClr val="bg1"/>
                </a:solidFill>
              </a:rPr>
              <a:t>): </a:t>
            </a:r>
            <a:r>
              <a:rPr lang="ru-RU" sz="2000" dirty="0" err="1">
                <a:solidFill>
                  <a:schemeClr val="bg1"/>
                </a:solidFill>
              </a:rPr>
              <a:t>висновок</a:t>
            </a:r>
            <a:r>
              <a:rPr lang="ru-RU" sz="2000" dirty="0">
                <a:solidFill>
                  <a:schemeClr val="bg1"/>
                </a:solidFill>
              </a:rPr>
              <a:t> ВЛК; </a:t>
            </a:r>
            <a:r>
              <a:rPr lang="ru-RU" sz="2000" dirty="0" err="1">
                <a:solidFill>
                  <a:schemeClr val="bg1"/>
                </a:solidFill>
              </a:rPr>
              <a:t>військово-обліковий</a:t>
            </a:r>
            <a:r>
              <a:rPr lang="ru-RU" sz="2000" dirty="0">
                <a:solidFill>
                  <a:schemeClr val="bg1"/>
                </a:solidFill>
              </a:rPr>
              <a:t> документ з </a:t>
            </a:r>
            <a:r>
              <a:rPr lang="ru-RU" sz="2000" dirty="0" err="1">
                <a:solidFill>
                  <a:schemeClr val="bg1"/>
                </a:solidFill>
              </a:rPr>
              <a:t>відповідною</a:t>
            </a:r>
            <a:r>
              <a:rPr lang="ru-RU" sz="2000" dirty="0">
                <a:solidFill>
                  <a:schemeClr val="bg1"/>
                </a:solidFill>
              </a:rPr>
              <a:t> </a:t>
            </a:r>
            <a:r>
              <a:rPr lang="ru-RU" sz="2000" dirty="0" err="1">
                <a:solidFill>
                  <a:schemeClr val="bg1"/>
                </a:solidFill>
              </a:rPr>
              <a:t>відміткою</a:t>
            </a:r>
            <a:r>
              <a:rPr lang="ru-RU" sz="2000" dirty="0">
                <a:solidFill>
                  <a:schemeClr val="bg1"/>
                </a:solidFill>
              </a:rPr>
              <a:t>.</a:t>
            </a:r>
            <a:endParaRPr lang="uk-UA" sz="2000" dirty="0">
              <a:solidFill>
                <a:schemeClr val="bg1"/>
              </a:solidFill>
            </a:endParaRPr>
          </a:p>
        </p:txBody>
      </p:sp>
      <p:sp>
        <p:nvSpPr>
          <p:cNvPr id="9" name="TextBox 8">
            <a:extLst>
              <a:ext uri="{FF2B5EF4-FFF2-40B4-BE49-F238E27FC236}">
                <a16:creationId xmlns:a16="http://schemas.microsoft.com/office/drawing/2014/main" id="{2B215FC0-2B56-179D-0ACA-0F2FDBD553CD}"/>
              </a:ext>
            </a:extLst>
          </p:cNvPr>
          <p:cNvSpPr txBox="1"/>
          <p:nvPr/>
        </p:nvSpPr>
        <p:spPr>
          <a:xfrm>
            <a:off x="7651845" y="1398055"/>
            <a:ext cx="4440072" cy="4401205"/>
          </a:xfrm>
          <a:prstGeom prst="rect">
            <a:avLst/>
          </a:prstGeom>
          <a:noFill/>
        </p:spPr>
        <p:txBody>
          <a:bodyPr wrap="square">
            <a:spAutoFit/>
          </a:bodyPr>
          <a:lstStyle/>
          <a:p>
            <a:pPr algn="just"/>
            <a:r>
              <a:rPr lang="uk-UA" sz="2000" dirty="0">
                <a:solidFill>
                  <a:schemeClr val="bg1"/>
                </a:solidFill>
              </a:rPr>
              <a:t>3) чоловіки, на утриманні яких перебувають троє і більше дітей віком до 18 років; Підтверджуючі документи: свідоцтва про народження дітей (трьох і більше); свідоцтво про реєстрацію шлюбу з матір’ю дітей (трьох і більш) або рішення суду про розірвання шлюбу та визначення місця проживання дітей з батьком або рішення суду про розірвання шлюбу та рішення органу опіки та піклування про визначення місця проживання дітей з батьком; посвідчення батька багатодітної сім’ї.</a:t>
            </a:r>
          </a:p>
        </p:txBody>
      </p:sp>
      <p:cxnSp>
        <p:nvCxnSpPr>
          <p:cNvPr id="11" name="Прямая соединительная линия 10">
            <a:extLst>
              <a:ext uri="{FF2B5EF4-FFF2-40B4-BE49-F238E27FC236}">
                <a16:creationId xmlns:a16="http://schemas.microsoft.com/office/drawing/2014/main" id="{793CC773-C701-8545-038C-2DDC4D7A37C0}"/>
              </a:ext>
            </a:extLst>
          </p:cNvPr>
          <p:cNvCxnSpPr/>
          <p:nvPr/>
        </p:nvCxnSpPr>
        <p:spPr>
          <a:xfrm>
            <a:off x="6096000" y="1398055"/>
            <a:ext cx="0" cy="5459945"/>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32660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CCAE8A-5DF4-08AC-56A1-CBF029FA0A58}"/>
              </a:ext>
            </a:extLst>
          </p:cNvPr>
          <p:cNvSpPr txBox="1"/>
          <p:nvPr/>
        </p:nvSpPr>
        <p:spPr>
          <a:xfrm>
            <a:off x="0" y="151179"/>
            <a:ext cx="9389660" cy="6555641"/>
          </a:xfrm>
          <a:prstGeom prst="rect">
            <a:avLst/>
          </a:prstGeom>
          <a:noFill/>
        </p:spPr>
        <p:txBody>
          <a:bodyPr wrap="square">
            <a:spAutoFit/>
          </a:bodyPr>
          <a:lstStyle/>
          <a:p>
            <a:pPr algn="just"/>
            <a:r>
              <a:rPr lang="uk-UA" sz="2000" dirty="0">
                <a:solidFill>
                  <a:schemeClr val="bg1"/>
                </a:solidFill>
              </a:rPr>
              <a:t>4) чоловіки, які самостійно виховують дитину (дітей) віком до 18 років. Підтверджуючі </a:t>
            </a:r>
            <a:r>
              <a:rPr lang="uk-UA" sz="2000" dirty="0" err="1">
                <a:solidFill>
                  <a:schemeClr val="bg1"/>
                </a:solidFill>
              </a:rPr>
              <a:t>документи:свідоцтво</a:t>
            </a:r>
            <a:r>
              <a:rPr lang="uk-UA" sz="2000" dirty="0">
                <a:solidFill>
                  <a:schemeClr val="bg1"/>
                </a:solidFill>
              </a:rPr>
              <a:t> про народження дитини (дітей);свідоцтво про смерть матері дитини або рішення суду про позбавлення матері батьківських прав або рішення суду про відібрання дитини у матері без позбавлення її батьківських прав або рішення суду про визнання матері безвісти відсутньою або рішення суду про оголошення матері померлою.</a:t>
            </a:r>
          </a:p>
          <a:p>
            <a:pPr algn="just"/>
            <a:r>
              <a:rPr lang="uk-UA" sz="2000" dirty="0">
                <a:solidFill>
                  <a:schemeClr val="bg1"/>
                </a:solidFill>
              </a:rPr>
              <a:t>5) жінки та чоловіки, які мають неповнолітню дитину (дітей) і чоловіка (дружину), який (яка) проходить військову службу за одним із видів військової служби, визначених частиною шостою статті 2 Закону України "Про військовий обов’язок і військову службу": Підтверджуючі документи: свідоцтво про народження дитини (дітей);свідоцтво про шлюб; довідка з військової частини про проходження другим з подружжя військової служби.</a:t>
            </a:r>
          </a:p>
          <a:p>
            <a:pPr algn="just"/>
            <a:r>
              <a:rPr lang="uk-UA" sz="2000" dirty="0">
                <a:solidFill>
                  <a:schemeClr val="bg1"/>
                </a:solidFill>
              </a:rPr>
              <a:t>6) працівники органів військового управління (органів управління), військових частин (підрозділів), підприємств, установ та організацій Міністерства оборони України, Збройних Сил України, Державної служби спеціального зв’язку та захисту інформації України, Служби безпеки України, Служби зовнішньої розвідки України, Національної гвардії України, Державної прикордонної служби України, Національної поліції України, податкової міліції, Національного антикорупційного бюро України, Державного бюро розслідувань, Державної виконавчої служби України, Управління державної охорони України – документи про службове відрядження.</a:t>
            </a:r>
          </a:p>
        </p:txBody>
      </p:sp>
      <p:pic>
        <p:nvPicPr>
          <p:cNvPr id="4" name="Рисунок 3">
            <a:extLst>
              <a:ext uri="{FF2B5EF4-FFF2-40B4-BE49-F238E27FC236}">
                <a16:creationId xmlns:a16="http://schemas.microsoft.com/office/drawing/2014/main" id="{F2B0A663-3492-6517-FBF7-0D1C28FA3595}"/>
              </a:ext>
            </a:extLst>
          </p:cNvPr>
          <p:cNvPicPr>
            <a:picLocks noChangeAspect="1"/>
          </p:cNvPicPr>
          <p:nvPr/>
        </p:nvPicPr>
        <p:blipFill>
          <a:blip r:embed="rId3"/>
          <a:stretch>
            <a:fillRect/>
          </a:stretch>
        </p:blipFill>
        <p:spPr>
          <a:xfrm>
            <a:off x="9389659" y="1485827"/>
            <a:ext cx="2792115" cy="3727618"/>
          </a:xfrm>
          <a:prstGeom prst="rect">
            <a:avLst/>
          </a:prstGeom>
        </p:spPr>
      </p:pic>
    </p:spTree>
    <p:extLst>
      <p:ext uri="{BB962C8B-B14F-4D97-AF65-F5344CB8AC3E}">
        <p14:creationId xmlns:p14="http://schemas.microsoft.com/office/powerpoint/2010/main" val="1555308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415B5A-D0B8-D66D-794F-C05CB7DEA2D6}"/>
              </a:ext>
            </a:extLst>
          </p:cNvPr>
          <p:cNvSpPr txBox="1"/>
          <p:nvPr/>
        </p:nvSpPr>
        <p:spPr>
          <a:xfrm>
            <a:off x="1108880" y="132012"/>
            <a:ext cx="10000397" cy="1384995"/>
          </a:xfrm>
          <a:prstGeom prst="rect">
            <a:avLst/>
          </a:prstGeom>
          <a:noFill/>
        </p:spPr>
        <p:txBody>
          <a:bodyPr wrap="square">
            <a:spAutoFit/>
          </a:bodyPr>
          <a:lstStyle/>
          <a:p>
            <a:pPr algn="ctr"/>
            <a:r>
              <a:rPr lang="ru-RU" sz="2800" dirty="0" err="1">
                <a:solidFill>
                  <a:schemeClr val="bg1"/>
                </a:solidFill>
              </a:rPr>
              <a:t>Виїзд</a:t>
            </a:r>
            <a:r>
              <a:rPr lang="ru-RU" sz="2800" dirty="0">
                <a:solidFill>
                  <a:schemeClr val="bg1"/>
                </a:solidFill>
              </a:rPr>
              <a:t> </a:t>
            </a:r>
            <a:r>
              <a:rPr lang="ru-RU" sz="2800" dirty="0" err="1">
                <a:solidFill>
                  <a:schemeClr val="bg1"/>
                </a:solidFill>
              </a:rPr>
              <a:t>осіб</a:t>
            </a:r>
            <a:r>
              <a:rPr lang="ru-RU" sz="2800" dirty="0">
                <a:solidFill>
                  <a:schemeClr val="bg1"/>
                </a:solidFill>
              </a:rPr>
              <a:t> </a:t>
            </a:r>
            <a:r>
              <a:rPr lang="ru-RU" sz="2800" dirty="0" err="1">
                <a:solidFill>
                  <a:schemeClr val="bg1"/>
                </a:solidFill>
              </a:rPr>
              <a:t>із</a:t>
            </a:r>
            <a:r>
              <a:rPr lang="ru-RU" sz="2800" dirty="0">
                <a:solidFill>
                  <a:schemeClr val="bg1"/>
                </a:solidFill>
              </a:rPr>
              <a:t> </a:t>
            </a:r>
            <a:r>
              <a:rPr lang="ru-RU" sz="2800" dirty="0" err="1">
                <a:solidFill>
                  <a:schemeClr val="bg1"/>
                </a:solidFill>
              </a:rPr>
              <a:t>складових</a:t>
            </a:r>
            <a:r>
              <a:rPr lang="ru-RU" sz="2800" dirty="0">
                <a:solidFill>
                  <a:schemeClr val="bg1"/>
                </a:solidFill>
              </a:rPr>
              <a:t> сил оборони та сил </a:t>
            </a:r>
            <a:r>
              <a:rPr lang="ru-RU" sz="2800" dirty="0" err="1">
                <a:solidFill>
                  <a:schemeClr val="bg1"/>
                </a:solidFill>
              </a:rPr>
              <a:t>безпеки</a:t>
            </a:r>
            <a:r>
              <a:rPr lang="ru-RU" sz="2800" dirty="0">
                <a:solidFill>
                  <a:schemeClr val="bg1"/>
                </a:solidFill>
              </a:rPr>
              <a:t>, </a:t>
            </a:r>
            <a:r>
              <a:rPr lang="ru-RU" sz="2800" dirty="0" err="1">
                <a:solidFill>
                  <a:schemeClr val="bg1"/>
                </a:solidFill>
              </a:rPr>
              <a:t>постраждалих</a:t>
            </a:r>
            <a:r>
              <a:rPr lang="ru-RU" sz="2800" dirty="0">
                <a:solidFill>
                  <a:schemeClr val="bg1"/>
                </a:solidFill>
              </a:rPr>
              <a:t> у </a:t>
            </a:r>
            <a:r>
              <a:rPr lang="ru-RU" sz="2800" dirty="0" err="1">
                <a:solidFill>
                  <a:schemeClr val="bg1"/>
                </a:solidFill>
              </a:rPr>
              <a:t>зв’язку</a:t>
            </a:r>
            <a:r>
              <a:rPr lang="ru-RU" sz="2800" dirty="0">
                <a:solidFill>
                  <a:schemeClr val="bg1"/>
                </a:solidFill>
              </a:rPr>
              <a:t> з </a:t>
            </a:r>
            <a:r>
              <a:rPr lang="ru-RU" sz="2800" dirty="0" err="1">
                <a:solidFill>
                  <a:schemeClr val="bg1"/>
                </a:solidFill>
              </a:rPr>
              <a:t>військовою</a:t>
            </a:r>
            <a:r>
              <a:rPr lang="ru-RU" sz="2800" dirty="0">
                <a:solidFill>
                  <a:schemeClr val="bg1"/>
                </a:solidFill>
              </a:rPr>
              <a:t> </a:t>
            </a:r>
            <a:r>
              <a:rPr lang="ru-RU" sz="2800" dirty="0" err="1">
                <a:solidFill>
                  <a:schemeClr val="bg1"/>
                </a:solidFill>
              </a:rPr>
              <a:t>агресією</a:t>
            </a:r>
            <a:r>
              <a:rPr lang="ru-RU" sz="2800" dirty="0">
                <a:solidFill>
                  <a:schemeClr val="bg1"/>
                </a:solidFill>
              </a:rPr>
              <a:t> </a:t>
            </a:r>
            <a:r>
              <a:rPr lang="ru-RU" sz="2800" dirty="0" err="1">
                <a:solidFill>
                  <a:schemeClr val="bg1"/>
                </a:solidFill>
              </a:rPr>
              <a:t>рф</a:t>
            </a:r>
            <a:r>
              <a:rPr lang="ru-RU" sz="2800" dirty="0">
                <a:solidFill>
                  <a:schemeClr val="bg1"/>
                </a:solidFill>
              </a:rPr>
              <a:t> </a:t>
            </a:r>
            <a:r>
              <a:rPr lang="ru-RU" sz="2800" dirty="0" err="1">
                <a:solidFill>
                  <a:schemeClr val="bg1"/>
                </a:solidFill>
              </a:rPr>
              <a:t>проти</a:t>
            </a:r>
            <a:r>
              <a:rPr lang="ru-RU" sz="2800" dirty="0">
                <a:solidFill>
                  <a:schemeClr val="bg1"/>
                </a:solidFill>
              </a:rPr>
              <a:t> </a:t>
            </a:r>
            <a:r>
              <a:rPr lang="ru-RU" sz="2800" dirty="0" err="1">
                <a:solidFill>
                  <a:schemeClr val="bg1"/>
                </a:solidFill>
              </a:rPr>
              <a:t>України</a:t>
            </a:r>
            <a:r>
              <a:rPr lang="ru-RU" sz="2800" dirty="0">
                <a:solidFill>
                  <a:schemeClr val="bg1"/>
                </a:solidFill>
              </a:rPr>
              <a:t>, на </a:t>
            </a:r>
            <a:r>
              <a:rPr lang="ru-RU" sz="2800" dirty="0" err="1">
                <a:solidFill>
                  <a:schemeClr val="bg1"/>
                </a:solidFill>
              </a:rPr>
              <a:t>лікування</a:t>
            </a:r>
            <a:r>
              <a:rPr lang="ru-RU" sz="2800" dirty="0">
                <a:solidFill>
                  <a:schemeClr val="bg1"/>
                </a:solidFill>
              </a:rPr>
              <a:t> за кордон </a:t>
            </a:r>
            <a:r>
              <a:rPr lang="ru-RU" sz="2800" dirty="0" err="1">
                <a:solidFill>
                  <a:schemeClr val="bg1"/>
                </a:solidFill>
              </a:rPr>
              <a:t>здійснюється</a:t>
            </a:r>
            <a:r>
              <a:rPr lang="ru-RU" sz="2800" dirty="0">
                <a:solidFill>
                  <a:schemeClr val="bg1"/>
                </a:solidFill>
              </a:rPr>
              <a:t> за </a:t>
            </a:r>
            <a:r>
              <a:rPr lang="ru-RU" sz="2800" dirty="0" err="1">
                <a:solidFill>
                  <a:schemeClr val="bg1"/>
                </a:solidFill>
              </a:rPr>
              <a:t>наявності</a:t>
            </a:r>
            <a:r>
              <a:rPr lang="ru-RU" sz="2800" dirty="0">
                <a:solidFill>
                  <a:schemeClr val="bg1"/>
                </a:solidFill>
              </a:rPr>
              <a:t>:</a:t>
            </a:r>
            <a:endParaRPr lang="uk-UA" sz="2800" dirty="0">
              <a:solidFill>
                <a:schemeClr val="bg1"/>
              </a:solidFill>
            </a:endParaRPr>
          </a:p>
        </p:txBody>
      </p:sp>
      <p:cxnSp>
        <p:nvCxnSpPr>
          <p:cNvPr id="5" name="Прямая соединительная линия 4">
            <a:extLst>
              <a:ext uri="{FF2B5EF4-FFF2-40B4-BE49-F238E27FC236}">
                <a16:creationId xmlns:a16="http://schemas.microsoft.com/office/drawing/2014/main" id="{7BFDE49B-3C18-957E-5D25-D4C35475B976}"/>
              </a:ext>
            </a:extLst>
          </p:cNvPr>
          <p:cNvCxnSpPr/>
          <p:nvPr/>
        </p:nvCxnSpPr>
        <p:spPr>
          <a:xfrm>
            <a:off x="0" y="1733266"/>
            <a:ext cx="12192000" cy="0"/>
          </a:xfrm>
          <a:prstGeom prst="line">
            <a:avLst/>
          </a:prstGeom>
        </p:spPr>
        <p:style>
          <a:lnRef idx="3">
            <a:schemeClr val="accent2"/>
          </a:lnRef>
          <a:fillRef idx="0">
            <a:schemeClr val="accent2"/>
          </a:fillRef>
          <a:effectRef idx="2">
            <a:schemeClr val="accent2"/>
          </a:effectRef>
          <a:fontRef idx="minor">
            <a:schemeClr val="tx1"/>
          </a:fontRef>
        </p:style>
      </p:cxnSp>
      <p:sp>
        <p:nvSpPr>
          <p:cNvPr id="7" name="TextBox 6">
            <a:extLst>
              <a:ext uri="{FF2B5EF4-FFF2-40B4-BE49-F238E27FC236}">
                <a16:creationId xmlns:a16="http://schemas.microsoft.com/office/drawing/2014/main" id="{57523A74-9657-CDD3-DD51-4027F693581B}"/>
              </a:ext>
            </a:extLst>
          </p:cNvPr>
          <p:cNvSpPr txBox="1"/>
          <p:nvPr/>
        </p:nvSpPr>
        <p:spPr>
          <a:xfrm>
            <a:off x="4189863" y="1733266"/>
            <a:ext cx="8002137" cy="5016758"/>
          </a:xfrm>
          <a:prstGeom prst="rect">
            <a:avLst/>
          </a:prstGeom>
          <a:noFill/>
        </p:spPr>
        <p:txBody>
          <a:bodyPr wrap="square">
            <a:spAutoFit/>
          </a:bodyPr>
          <a:lstStyle/>
          <a:p>
            <a:pPr algn="just"/>
            <a:r>
              <a:rPr lang="ru-RU" sz="2000" dirty="0">
                <a:solidFill>
                  <a:schemeClr val="bg1"/>
                </a:solidFill>
              </a:rPr>
              <a:t>1)паспорта </a:t>
            </a:r>
            <a:r>
              <a:rPr lang="ru-RU" sz="2000" dirty="0" err="1">
                <a:solidFill>
                  <a:schemeClr val="bg1"/>
                </a:solidFill>
              </a:rPr>
              <a:t>громадянина</a:t>
            </a:r>
            <a:r>
              <a:rPr lang="ru-RU" sz="2000" dirty="0">
                <a:solidFill>
                  <a:schemeClr val="bg1"/>
                </a:solidFill>
              </a:rPr>
              <a:t> </a:t>
            </a:r>
            <a:r>
              <a:rPr lang="ru-RU" sz="2000" dirty="0" err="1">
                <a:solidFill>
                  <a:schemeClr val="bg1"/>
                </a:solidFill>
              </a:rPr>
              <a:t>України</a:t>
            </a:r>
            <a:r>
              <a:rPr lang="ru-RU" sz="2000" dirty="0">
                <a:solidFill>
                  <a:schemeClr val="bg1"/>
                </a:solidFill>
              </a:rPr>
              <a:t> для </a:t>
            </a:r>
            <a:r>
              <a:rPr lang="ru-RU" sz="2000" dirty="0" err="1">
                <a:solidFill>
                  <a:schemeClr val="bg1"/>
                </a:solidFill>
              </a:rPr>
              <a:t>виїзду</a:t>
            </a:r>
            <a:r>
              <a:rPr lang="ru-RU" sz="2000" dirty="0">
                <a:solidFill>
                  <a:schemeClr val="bg1"/>
                </a:solidFill>
              </a:rPr>
              <a:t> за кордон </a:t>
            </a:r>
            <a:r>
              <a:rPr lang="ru-RU" sz="2000" dirty="0" err="1">
                <a:solidFill>
                  <a:schemeClr val="bg1"/>
                </a:solidFill>
              </a:rPr>
              <a:t>або</a:t>
            </a:r>
            <a:r>
              <a:rPr lang="ru-RU" sz="2000" dirty="0">
                <a:solidFill>
                  <a:schemeClr val="bg1"/>
                </a:solidFill>
              </a:rPr>
              <a:t> паспорта </a:t>
            </a:r>
            <a:r>
              <a:rPr lang="ru-RU" sz="2000" dirty="0" err="1">
                <a:solidFill>
                  <a:schemeClr val="bg1"/>
                </a:solidFill>
              </a:rPr>
              <a:t>громадянина</a:t>
            </a:r>
            <a:r>
              <a:rPr lang="ru-RU" sz="2000" dirty="0">
                <a:solidFill>
                  <a:schemeClr val="bg1"/>
                </a:solidFill>
              </a:rPr>
              <a:t> </a:t>
            </a:r>
            <a:r>
              <a:rPr lang="ru-RU" sz="2000" dirty="0" err="1">
                <a:solidFill>
                  <a:schemeClr val="bg1"/>
                </a:solidFill>
              </a:rPr>
              <a:t>України</a:t>
            </a:r>
            <a:r>
              <a:rPr lang="ru-RU" sz="2000" dirty="0">
                <a:solidFill>
                  <a:schemeClr val="bg1"/>
                </a:solidFill>
              </a:rPr>
              <a:t> (за </a:t>
            </a:r>
            <a:r>
              <a:rPr lang="ru-RU" sz="2000" dirty="0" err="1">
                <a:solidFill>
                  <a:schemeClr val="bg1"/>
                </a:solidFill>
              </a:rPr>
              <a:t>їх</a:t>
            </a:r>
            <a:r>
              <a:rPr lang="ru-RU" sz="2000" dirty="0">
                <a:solidFill>
                  <a:schemeClr val="bg1"/>
                </a:solidFill>
              </a:rPr>
              <a:t> </a:t>
            </a:r>
            <a:r>
              <a:rPr lang="ru-RU" sz="2000" dirty="0" err="1">
                <a:solidFill>
                  <a:schemeClr val="bg1"/>
                </a:solidFill>
              </a:rPr>
              <a:t>відсутності</a:t>
            </a:r>
            <a:r>
              <a:rPr lang="ru-RU" sz="2000" dirty="0">
                <a:solidFill>
                  <a:schemeClr val="bg1"/>
                </a:solidFill>
              </a:rPr>
              <a:t> - </a:t>
            </a:r>
            <a:r>
              <a:rPr lang="ru-RU" sz="2000" dirty="0" err="1">
                <a:solidFill>
                  <a:schemeClr val="bg1"/>
                </a:solidFill>
              </a:rPr>
              <a:t>документів</a:t>
            </a:r>
            <a:r>
              <a:rPr lang="ru-RU" sz="2000" dirty="0">
                <a:solidFill>
                  <a:schemeClr val="bg1"/>
                </a:solidFill>
              </a:rPr>
              <a:t>, </a:t>
            </a:r>
            <a:r>
              <a:rPr lang="ru-RU" sz="2000" dirty="0" err="1">
                <a:solidFill>
                  <a:schemeClr val="bg1"/>
                </a:solidFill>
              </a:rPr>
              <a:t>що</a:t>
            </a:r>
            <a:r>
              <a:rPr lang="ru-RU" sz="2000" dirty="0">
                <a:solidFill>
                  <a:schemeClr val="bg1"/>
                </a:solidFill>
              </a:rPr>
              <a:t> </a:t>
            </a:r>
            <a:r>
              <a:rPr lang="ru-RU" sz="2000" dirty="0" err="1">
                <a:solidFill>
                  <a:schemeClr val="bg1"/>
                </a:solidFill>
              </a:rPr>
              <a:t>містять</a:t>
            </a:r>
            <a:r>
              <a:rPr lang="ru-RU" sz="2000" dirty="0">
                <a:solidFill>
                  <a:schemeClr val="bg1"/>
                </a:solidFill>
              </a:rPr>
              <a:t> </a:t>
            </a:r>
            <a:r>
              <a:rPr lang="ru-RU" sz="2000" dirty="0" err="1">
                <a:solidFill>
                  <a:schemeClr val="bg1"/>
                </a:solidFill>
              </a:rPr>
              <a:t>відомості</a:t>
            </a:r>
            <a:r>
              <a:rPr lang="ru-RU" sz="2000" dirty="0">
                <a:solidFill>
                  <a:schemeClr val="bg1"/>
                </a:solidFill>
              </a:rPr>
              <a:t> про особу, на </a:t>
            </a:r>
            <a:r>
              <a:rPr lang="ru-RU" sz="2000" dirty="0" err="1">
                <a:solidFill>
                  <a:schemeClr val="bg1"/>
                </a:solidFill>
              </a:rPr>
              <a:t>підставі</a:t>
            </a:r>
            <a:r>
              <a:rPr lang="ru-RU" sz="2000" dirty="0">
                <a:solidFill>
                  <a:schemeClr val="bg1"/>
                </a:solidFill>
              </a:rPr>
              <a:t> </a:t>
            </a:r>
            <a:r>
              <a:rPr lang="ru-RU" sz="2000" dirty="0" err="1">
                <a:solidFill>
                  <a:schemeClr val="bg1"/>
                </a:solidFill>
              </a:rPr>
              <a:t>яких</a:t>
            </a:r>
            <a:r>
              <a:rPr lang="ru-RU" sz="2000" dirty="0">
                <a:solidFill>
                  <a:schemeClr val="bg1"/>
                </a:solidFill>
              </a:rPr>
              <a:t> </a:t>
            </a:r>
            <a:r>
              <a:rPr lang="ru-RU" sz="2000" dirty="0" err="1">
                <a:solidFill>
                  <a:schemeClr val="bg1"/>
                </a:solidFill>
              </a:rPr>
              <a:t>Держприкордонслужба</a:t>
            </a:r>
            <a:r>
              <a:rPr lang="ru-RU" sz="2000" dirty="0">
                <a:solidFill>
                  <a:schemeClr val="bg1"/>
                </a:solidFill>
              </a:rPr>
              <a:t> дозволить </a:t>
            </a:r>
            <a:r>
              <a:rPr lang="ru-RU" sz="2000" dirty="0" err="1">
                <a:solidFill>
                  <a:schemeClr val="bg1"/>
                </a:solidFill>
              </a:rPr>
              <a:t>перетин</a:t>
            </a:r>
            <a:r>
              <a:rPr lang="ru-RU" sz="2000" dirty="0">
                <a:solidFill>
                  <a:schemeClr val="bg1"/>
                </a:solidFill>
              </a:rPr>
              <a:t> державного кордону);</a:t>
            </a:r>
          </a:p>
          <a:p>
            <a:pPr algn="just"/>
            <a:endParaRPr lang="ru-RU" sz="2000" dirty="0">
              <a:solidFill>
                <a:schemeClr val="bg1"/>
              </a:solidFill>
            </a:endParaRPr>
          </a:p>
          <a:p>
            <a:pPr algn="just"/>
            <a:r>
              <a:rPr lang="ru-RU" sz="2000" dirty="0">
                <a:solidFill>
                  <a:schemeClr val="bg1"/>
                </a:solidFill>
              </a:rPr>
              <a:t>2) </a:t>
            </a:r>
            <a:r>
              <a:rPr lang="ru-RU" sz="2000" dirty="0" err="1">
                <a:solidFill>
                  <a:schemeClr val="bg1"/>
                </a:solidFill>
              </a:rPr>
              <a:t>висновку</a:t>
            </a:r>
            <a:r>
              <a:rPr lang="ru-RU" sz="2000" dirty="0">
                <a:solidFill>
                  <a:schemeClr val="bg1"/>
                </a:solidFill>
              </a:rPr>
              <a:t> про </a:t>
            </a:r>
            <a:r>
              <a:rPr lang="ru-RU" sz="2000" dirty="0" err="1">
                <a:solidFill>
                  <a:schemeClr val="bg1"/>
                </a:solidFill>
              </a:rPr>
              <a:t>необхідність</a:t>
            </a:r>
            <a:r>
              <a:rPr lang="ru-RU" sz="2000" dirty="0">
                <a:solidFill>
                  <a:schemeClr val="bg1"/>
                </a:solidFill>
              </a:rPr>
              <a:t> </a:t>
            </a:r>
            <a:r>
              <a:rPr lang="ru-RU" sz="2000" dirty="0" err="1">
                <a:solidFill>
                  <a:schemeClr val="bg1"/>
                </a:solidFill>
              </a:rPr>
              <a:t>направлення</a:t>
            </a:r>
            <a:r>
              <a:rPr lang="ru-RU" sz="2000" dirty="0">
                <a:solidFill>
                  <a:schemeClr val="bg1"/>
                </a:solidFill>
              </a:rPr>
              <a:t> особи на </a:t>
            </a:r>
            <a:r>
              <a:rPr lang="ru-RU" sz="2000" dirty="0" err="1">
                <a:solidFill>
                  <a:schemeClr val="bg1"/>
                </a:solidFill>
              </a:rPr>
              <a:t>лікування</a:t>
            </a:r>
            <a:r>
              <a:rPr lang="ru-RU" sz="2000" dirty="0">
                <a:solidFill>
                  <a:schemeClr val="bg1"/>
                </a:solidFill>
              </a:rPr>
              <a:t> за кордон;</a:t>
            </a:r>
          </a:p>
          <a:p>
            <a:pPr algn="just"/>
            <a:endParaRPr lang="ru-RU" sz="2000" dirty="0">
              <a:solidFill>
                <a:schemeClr val="bg1"/>
              </a:solidFill>
            </a:endParaRPr>
          </a:p>
          <a:p>
            <a:pPr algn="just"/>
            <a:r>
              <a:rPr lang="ru-RU" sz="2000" dirty="0">
                <a:solidFill>
                  <a:schemeClr val="bg1"/>
                </a:solidFill>
              </a:rPr>
              <a:t>3) листа МОЗ про </a:t>
            </a:r>
            <a:r>
              <a:rPr lang="ru-RU" sz="2000" dirty="0" err="1">
                <a:solidFill>
                  <a:schemeClr val="bg1"/>
                </a:solidFill>
              </a:rPr>
              <a:t>погоджений</a:t>
            </a:r>
            <a:r>
              <a:rPr lang="ru-RU" sz="2000" dirty="0">
                <a:solidFill>
                  <a:schemeClr val="bg1"/>
                </a:solidFill>
              </a:rPr>
              <a:t> з </a:t>
            </a:r>
            <a:r>
              <a:rPr lang="ru-RU" sz="2000" dirty="0" err="1">
                <a:solidFill>
                  <a:schemeClr val="bg1"/>
                </a:solidFill>
              </a:rPr>
              <a:t>іноземною</a:t>
            </a:r>
            <a:r>
              <a:rPr lang="ru-RU" sz="2000" dirty="0">
                <a:solidFill>
                  <a:schemeClr val="bg1"/>
                </a:solidFill>
              </a:rPr>
              <a:t> стороною </a:t>
            </a:r>
            <a:r>
              <a:rPr lang="ru-RU" sz="2000" dirty="0" err="1">
                <a:solidFill>
                  <a:schemeClr val="bg1"/>
                </a:solidFill>
              </a:rPr>
              <a:t>перелік</a:t>
            </a:r>
            <a:r>
              <a:rPr lang="ru-RU" sz="2000" dirty="0">
                <a:solidFill>
                  <a:schemeClr val="bg1"/>
                </a:solidFill>
              </a:rPr>
              <a:t> </a:t>
            </a:r>
            <a:r>
              <a:rPr lang="ru-RU" sz="2000" dirty="0" err="1">
                <a:solidFill>
                  <a:schemeClr val="bg1"/>
                </a:solidFill>
              </a:rPr>
              <a:t>осіб</a:t>
            </a:r>
            <a:r>
              <a:rPr lang="ru-RU" sz="2000" dirty="0">
                <a:solidFill>
                  <a:schemeClr val="bg1"/>
                </a:solidFill>
              </a:rPr>
              <a:t>, </a:t>
            </a:r>
            <a:r>
              <a:rPr lang="ru-RU" sz="2000" dirty="0" err="1">
                <a:solidFill>
                  <a:schemeClr val="bg1"/>
                </a:solidFill>
              </a:rPr>
              <a:t>яких</a:t>
            </a:r>
            <a:r>
              <a:rPr lang="ru-RU" sz="2000" dirty="0">
                <a:solidFill>
                  <a:schemeClr val="bg1"/>
                </a:solidFill>
              </a:rPr>
              <a:t> </a:t>
            </a:r>
            <a:r>
              <a:rPr lang="ru-RU" sz="2000" dirty="0" err="1">
                <a:solidFill>
                  <a:schemeClr val="bg1"/>
                </a:solidFill>
              </a:rPr>
              <a:t>заклади</a:t>
            </a:r>
            <a:r>
              <a:rPr lang="ru-RU" sz="2000" dirty="0">
                <a:solidFill>
                  <a:schemeClr val="bg1"/>
                </a:solidFill>
              </a:rPr>
              <a:t> </a:t>
            </a:r>
            <a:r>
              <a:rPr lang="ru-RU" sz="2000" dirty="0" err="1">
                <a:solidFill>
                  <a:schemeClr val="bg1"/>
                </a:solidFill>
              </a:rPr>
              <a:t>охорони</a:t>
            </a:r>
            <a:r>
              <a:rPr lang="ru-RU" sz="2000" dirty="0">
                <a:solidFill>
                  <a:schemeClr val="bg1"/>
                </a:solidFill>
              </a:rPr>
              <a:t> </a:t>
            </a:r>
            <a:r>
              <a:rPr lang="ru-RU" sz="2000" dirty="0" err="1">
                <a:solidFill>
                  <a:schemeClr val="bg1"/>
                </a:solidFill>
              </a:rPr>
              <a:t>здоров’я</a:t>
            </a:r>
            <a:r>
              <a:rPr lang="ru-RU" sz="2000" dirty="0">
                <a:solidFill>
                  <a:schemeClr val="bg1"/>
                </a:solidFill>
              </a:rPr>
              <a:t> </a:t>
            </a:r>
            <a:r>
              <a:rPr lang="ru-RU" sz="2000" dirty="0" err="1">
                <a:solidFill>
                  <a:schemeClr val="bg1"/>
                </a:solidFill>
              </a:rPr>
              <a:t>іноземних</a:t>
            </a:r>
            <a:r>
              <a:rPr lang="ru-RU" sz="2000" dirty="0">
                <a:solidFill>
                  <a:schemeClr val="bg1"/>
                </a:solidFill>
              </a:rPr>
              <a:t> держав </a:t>
            </a:r>
            <a:r>
              <a:rPr lang="ru-RU" sz="2000" dirty="0" err="1">
                <a:solidFill>
                  <a:schemeClr val="bg1"/>
                </a:solidFill>
              </a:rPr>
              <a:t>можуть</a:t>
            </a:r>
            <a:r>
              <a:rPr lang="ru-RU" sz="2000" dirty="0">
                <a:solidFill>
                  <a:schemeClr val="bg1"/>
                </a:solidFill>
              </a:rPr>
              <a:t> </a:t>
            </a:r>
            <a:r>
              <a:rPr lang="ru-RU" sz="2000" dirty="0" err="1">
                <a:solidFill>
                  <a:schemeClr val="bg1"/>
                </a:solidFill>
              </a:rPr>
              <a:t>прийняти</a:t>
            </a:r>
            <a:r>
              <a:rPr lang="ru-RU" sz="2000" dirty="0">
                <a:solidFill>
                  <a:schemeClr val="bg1"/>
                </a:solidFill>
              </a:rPr>
              <a:t> на </a:t>
            </a:r>
            <a:r>
              <a:rPr lang="ru-RU" sz="2000" dirty="0" err="1">
                <a:solidFill>
                  <a:schemeClr val="bg1"/>
                </a:solidFill>
              </a:rPr>
              <a:t>лікування</a:t>
            </a:r>
            <a:r>
              <a:rPr lang="ru-RU" sz="2000" dirty="0">
                <a:solidFill>
                  <a:schemeClr val="bg1"/>
                </a:solidFill>
              </a:rPr>
              <a:t> за кордоном.</a:t>
            </a:r>
          </a:p>
          <a:p>
            <a:pPr algn="just"/>
            <a:endParaRPr lang="ru-RU" sz="2000" dirty="0">
              <a:solidFill>
                <a:schemeClr val="bg1"/>
              </a:solidFill>
            </a:endParaRPr>
          </a:p>
          <a:p>
            <a:pPr algn="just"/>
            <a:r>
              <a:rPr lang="ru-RU" sz="2000" dirty="0" err="1">
                <a:solidFill>
                  <a:schemeClr val="bg1"/>
                </a:solidFill>
              </a:rPr>
              <a:t>Виїзд</a:t>
            </a:r>
            <a:r>
              <a:rPr lang="ru-RU" sz="2000" dirty="0">
                <a:solidFill>
                  <a:schemeClr val="bg1"/>
                </a:solidFill>
              </a:rPr>
              <a:t> таких </a:t>
            </a:r>
            <a:r>
              <a:rPr lang="ru-RU" sz="2000" dirty="0" err="1">
                <a:solidFill>
                  <a:schemeClr val="bg1"/>
                </a:solidFill>
              </a:rPr>
              <a:t>осіб</a:t>
            </a:r>
            <a:r>
              <a:rPr lang="ru-RU" sz="2000" dirty="0">
                <a:solidFill>
                  <a:schemeClr val="bg1"/>
                </a:solidFill>
              </a:rPr>
              <a:t> </a:t>
            </a:r>
            <a:r>
              <a:rPr lang="ru-RU" sz="2000" dirty="0" err="1">
                <a:solidFill>
                  <a:schemeClr val="bg1"/>
                </a:solidFill>
              </a:rPr>
              <a:t>дозволяється</a:t>
            </a:r>
            <a:r>
              <a:rPr lang="ru-RU" sz="2000" dirty="0">
                <a:solidFill>
                  <a:schemeClr val="bg1"/>
                </a:solidFill>
              </a:rPr>
              <a:t> у </a:t>
            </a:r>
            <a:r>
              <a:rPr lang="ru-RU" sz="2000" dirty="0" err="1">
                <a:solidFill>
                  <a:schemeClr val="bg1"/>
                </a:solidFill>
              </a:rPr>
              <a:t>супроводі</a:t>
            </a:r>
            <a:r>
              <a:rPr lang="ru-RU" sz="2000" dirty="0">
                <a:solidFill>
                  <a:schemeClr val="bg1"/>
                </a:solidFill>
              </a:rPr>
              <a:t> одного з </a:t>
            </a:r>
            <a:r>
              <a:rPr lang="ru-RU" sz="2000" dirty="0" err="1">
                <a:solidFill>
                  <a:schemeClr val="bg1"/>
                </a:solidFill>
              </a:rPr>
              <a:t>членів</a:t>
            </a:r>
            <a:r>
              <a:rPr lang="ru-RU" sz="2000" dirty="0">
                <a:solidFill>
                  <a:schemeClr val="bg1"/>
                </a:solidFill>
              </a:rPr>
              <a:t> </a:t>
            </a:r>
            <a:r>
              <a:rPr lang="ru-RU" sz="2000" dirty="0" err="1">
                <a:solidFill>
                  <a:schemeClr val="bg1"/>
                </a:solidFill>
              </a:rPr>
              <a:t>сім’ї</a:t>
            </a:r>
            <a:r>
              <a:rPr lang="ru-RU" sz="2000" dirty="0">
                <a:solidFill>
                  <a:schemeClr val="bg1"/>
                </a:solidFill>
              </a:rPr>
              <a:t> </a:t>
            </a:r>
            <a:r>
              <a:rPr lang="ru-RU" sz="2000" dirty="0" err="1">
                <a:solidFill>
                  <a:schemeClr val="bg1"/>
                </a:solidFill>
              </a:rPr>
              <a:t>першого</a:t>
            </a:r>
            <a:r>
              <a:rPr lang="ru-RU" sz="2000" dirty="0">
                <a:solidFill>
                  <a:schemeClr val="bg1"/>
                </a:solidFill>
              </a:rPr>
              <a:t> </a:t>
            </a:r>
            <a:r>
              <a:rPr lang="ru-RU" sz="2000" dirty="0" err="1">
                <a:solidFill>
                  <a:schemeClr val="bg1"/>
                </a:solidFill>
              </a:rPr>
              <a:t>ступеня</a:t>
            </a:r>
            <a:r>
              <a:rPr lang="ru-RU" sz="2000" dirty="0">
                <a:solidFill>
                  <a:schemeClr val="bg1"/>
                </a:solidFill>
              </a:rPr>
              <a:t> </a:t>
            </a:r>
            <a:r>
              <a:rPr lang="ru-RU" sz="2000" dirty="0" err="1">
                <a:solidFill>
                  <a:schemeClr val="bg1"/>
                </a:solidFill>
              </a:rPr>
              <a:t>споріднення</a:t>
            </a:r>
            <a:r>
              <a:rPr lang="ru-RU" sz="2000" dirty="0">
                <a:solidFill>
                  <a:schemeClr val="bg1"/>
                </a:solidFill>
              </a:rPr>
              <a:t>- </a:t>
            </a:r>
            <a:r>
              <a:rPr lang="ru-RU" sz="2000" dirty="0" err="1">
                <a:solidFill>
                  <a:schemeClr val="bg1"/>
                </a:solidFill>
              </a:rPr>
              <a:t>батьків</a:t>
            </a:r>
            <a:r>
              <a:rPr lang="ru-RU" sz="2000" dirty="0">
                <a:solidFill>
                  <a:schemeClr val="bg1"/>
                </a:solidFill>
              </a:rPr>
              <a:t>, </a:t>
            </a:r>
            <a:r>
              <a:rPr lang="ru-RU" sz="2000" dirty="0" err="1">
                <a:solidFill>
                  <a:schemeClr val="bg1"/>
                </a:solidFill>
              </a:rPr>
              <a:t>чоловіка</a:t>
            </a:r>
            <a:r>
              <a:rPr lang="ru-RU" sz="2000" dirty="0">
                <a:solidFill>
                  <a:schemeClr val="bg1"/>
                </a:solidFill>
              </a:rPr>
              <a:t> </a:t>
            </a:r>
            <a:r>
              <a:rPr lang="ru-RU" sz="2000" dirty="0" err="1">
                <a:solidFill>
                  <a:schemeClr val="bg1"/>
                </a:solidFill>
              </a:rPr>
              <a:t>або</a:t>
            </a:r>
            <a:r>
              <a:rPr lang="ru-RU" sz="2000" dirty="0">
                <a:solidFill>
                  <a:schemeClr val="bg1"/>
                </a:solidFill>
              </a:rPr>
              <a:t> </a:t>
            </a:r>
            <a:r>
              <a:rPr lang="ru-RU" sz="2000" dirty="0" err="1">
                <a:solidFill>
                  <a:schemeClr val="bg1"/>
                </a:solidFill>
              </a:rPr>
              <a:t>дружини</a:t>
            </a:r>
            <a:r>
              <a:rPr lang="ru-RU" sz="2000" dirty="0">
                <a:solidFill>
                  <a:schemeClr val="bg1"/>
                </a:solidFill>
              </a:rPr>
              <a:t>, </a:t>
            </a:r>
            <a:r>
              <a:rPr lang="ru-RU" sz="2000" dirty="0" err="1">
                <a:solidFill>
                  <a:schemeClr val="bg1"/>
                </a:solidFill>
              </a:rPr>
              <a:t>дітей</a:t>
            </a:r>
            <a:r>
              <a:rPr lang="ru-RU" sz="2000" dirty="0">
                <a:solidFill>
                  <a:schemeClr val="bg1"/>
                </a:solidFill>
              </a:rPr>
              <a:t>, у тому </a:t>
            </a:r>
            <a:r>
              <a:rPr lang="ru-RU" sz="2000" dirty="0" err="1">
                <a:solidFill>
                  <a:schemeClr val="bg1"/>
                </a:solidFill>
              </a:rPr>
              <a:t>числі</a:t>
            </a:r>
            <a:r>
              <a:rPr lang="ru-RU" sz="2000" dirty="0">
                <a:solidFill>
                  <a:schemeClr val="bg1"/>
                </a:solidFill>
              </a:rPr>
              <a:t> </a:t>
            </a:r>
            <a:r>
              <a:rPr lang="ru-RU" sz="2000" dirty="0" err="1">
                <a:solidFill>
                  <a:schemeClr val="bg1"/>
                </a:solidFill>
              </a:rPr>
              <a:t>усиновлених</a:t>
            </a:r>
            <a:r>
              <a:rPr lang="ru-RU" sz="2000" dirty="0">
                <a:solidFill>
                  <a:schemeClr val="bg1"/>
                </a:solidFill>
              </a:rPr>
              <a:t>(у </a:t>
            </a:r>
            <a:r>
              <a:rPr lang="ru-RU" sz="2000" dirty="0" err="1">
                <a:solidFill>
                  <a:schemeClr val="bg1"/>
                </a:solidFill>
              </a:rPr>
              <a:t>значенні</a:t>
            </a:r>
            <a:r>
              <a:rPr lang="ru-RU" sz="2000" dirty="0">
                <a:solidFill>
                  <a:schemeClr val="bg1"/>
                </a:solidFill>
              </a:rPr>
              <a:t>, </a:t>
            </a:r>
            <a:r>
              <a:rPr lang="ru-RU" sz="2000" dirty="0" err="1">
                <a:solidFill>
                  <a:schemeClr val="bg1"/>
                </a:solidFill>
              </a:rPr>
              <a:t>наведеному</a:t>
            </a:r>
            <a:r>
              <a:rPr lang="ru-RU" sz="2000" dirty="0">
                <a:solidFill>
                  <a:schemeClr val="bg1"/>
                </a:solidFill>
              </a:rPr>
              <a:t> у </a:t>
            </a:r>
            <a:r>
              <a:rPr lang="ru-RU" sz="2000" dirty="0" err="1">
                <a:solidFill>
                  <a:schemeClr val="bg1"/>
                </a:solidFill>
              </a:rPr>
              <a:t>підпункті</a:t>
            </a:r>
            <a:r>
              <a:rPr lang="ru-RU" sz="2000" dirty="0">
                <a:solidFill>
                  <a:schemeClr val="bg1"/>
                </a:solidFill>
              </a:rPr>
              <a:t> 14.1.263 пункту 14.1 </a:t>
            </a:r>
            <a:r>
              <a:rPr lang="ru-RU" sz="2000" dirty="0" err="1">
                <a:solidFill>
                  <a:schemeClr val="bg1"/>
                </a:solidFill>
              </a:rPr>
              <a:t>статті</a:t>
            </a:r>
            <a:r>
              <a:rPr lang="ru-RU" sz="2000" dirty="0">
                <a:solidFill>
                  <a:schemeClr val="bg1"/>
                </a:solidFill>
              </a:rPr>
              <a:t> 14 </a:t>
            </a:r>
            <a:r>
              <a:rPr lang="ru-RU" sz="2000" dirty="0" err="1">
                <a:solidFill>
                  <a:schemeClr val="bg1"/>
                </a:solidFill>
              </a:rPr>
              <a:t>Податкового</a:t>
            </a:r>
            <a:r>
              <a:rPr lang="ru-RU" sz="2000" dirty="0">
                <a:solidFill>
                  <a:schemeClr val="bg1"/>
                </a:solidFill>
              </a:rPr>
              <a:t> кодексу </a:t>
            </a:r>
            <a:r>
              <a:rPr lang="ru-RU" sz="2000" dirty="0" err="1">
                <a:solidFill>
                  <a:schemeClr val="bg1"/>
                </a:solidFill>
              </a:rPr>
              <a:t>України</a:t>
            </a:r>
            <a:r>
              <a:rPr lang="ru-RU" sz="2000" dirty="0">
                <a:solidFill>
                  <a:schemeClr val="bg1"/>
                </a:solidFill>
              </a:rPr>
              <a:t>) ( 2755-17 ).</a:t>
            </a:r>
            <a:endParaRPr lang="uk-UA" sz="2000" dirty="0">
              <a:solidFill>
                <a:schemeClr val="bg1"/>
              </a:solidFill>
            </a:endParaRPr>
          </a:p>
        </p:txBody>
      </p:sp>
      <p:pic>
        <p:nvPicPr>
          <p:cNvPr id="8" name="Рисунок 7">
            <a:extLst>
              <a:ext uri="{FF2B5EF4-FFF2-40B4-BE49-F238E27FC236}">
                <a16:creationId xmlns:a16="http://schemas.microsoft.com/office/drawing/2014/main" id="{8280AF47-B49D-C7BF-E735-2F3BA8A7C7D0}"/>
              </a:ext>
            </a:extLst>
          </p:cNvPr>
          <p:cNvPicPr>
            <a:picLocks noChangeAspect="1"/>
          </p:cNvPicPr>
          <p:nvPr/>
        </p:nvPicPr>
        <p:blipFill>
          <a:blip r:embed="rId3"/>
          <a:stretch>
            <a:fillRect/>
          </a:stretch>
        </p:blipFill>
        <p:spPr>
          <a:xfrm>
            <a:off x="0" y="3002509"/>
            <a:ext cx="4189863" cy="2552128"/>
          </a:xfrm>
          <a:prstGeom prst="rect">
            <a:avLst/>
          </a:prstGeom>
        </p:spPr>
      </p:pic>
    </p:spTree>
    <p:extLst>
      <p:ext uri="{BB962C8B-B14F-4D97-AF65-F5344CB8AC3E}">
        <p14:creationId xmlns:p14="http://schemas.microsoft.com/office/powerpoint/2010/main" val="4145292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1B3E27-0903-3D7E-14CA-210DF035B75D}"/>
              </a:ext>
            </a:extLst>
          </p:cNvPr>
          <p:cNvSpPr txBox="1"/>
          <p:nvPr/>
        </p:nvSpPr>
        <p:spPr>
          <a:xfrm>
            <a:off x="-1" y="112299"/>
            <a:ext cx="12096465" cy="1200329"/>
          </a:xfrm>
          <a:prstGeom prst="rect">
            <a:avLst/>
          </a:prstGeom>
          <a:noFill/>
        </p:spPr>
        <p:txBody>
          <a:bodyPr wrap="square">
            <a:spAutoFit/>
          </a:bodyPr>
          <a:lstStyle/>
          <a:p>
            <a:pPr algn="ctr"/>
            <a:r>
              <a:rPr lang="uk-UA" sz="2400" dirty="0">
                <a:solidFill>
                  <a:schemeClr val="bg1"/>
                </a:solidFill>
              </a:rPr>
              <a:t>Згідно Постанови № 615 від 20 травня 2022 р. під час дії в Україні воєнного стану розширено можливості для виїзду за кордон таким категоріям </a:t>
            </a:r>
            <a:r>
              <a:rPr lang="uk-UA" sz="2400" dirty="0" err="1">
                <a:solidFill>
                  <a:schemeClr val="bg1"/>
                </a:solidFill>
              </a:rPr>
              <a:t>військовозобов'язаних</a:t>
            </a:r>
            <a:r>
              <a:rPr lang="uk-UA" sz="2400" dirty="0">
                <a:solidFill>
                  <a:schemeClr val="bg1"/>
                </a:solidFill>
              </a:rPr>
              <a:t> чоловіків, як водії, залізничники, спортсмени та тренери.</a:t>
            </a:r>
          </a:p>
        </p:txBody>
      </p:sp>
      <p:cxnSp>
        <p:nvCxnSpPr>
          <p:cNvPr id="5" name="Прямая соединительная линия 4">
            <a:extLst>
              <a:ext uri="{FF2B5EF4-FFF2-40B4-BE49-F238E27FC236}">
                <a16:creationId xmlns:a16="http://schemas.microsoft.com/office/drawing/2014/main" id="{A12A4D2C-3194-CA16-0338-7081668BC4DC}"/>
              </a:ext>
            </a:extLst>
          </p:cNvPr>
          <p:cNvCxnSpPr/>
          <p:nvPr/>
        </p:nvCxnSpPr>
        <p:spPr>
          <a:xfrm>
            <a:off x="95534" y="1326276"/>
            <a:ext cx="12096466" cy="0"/>
          </a:xfrm>
          <a:prstGeom prst="line">
            <a:avLst/>
          </a:prstGeom>
        </p:spPr>
        <p:style>
          <a:lnRef idx="3">
            <a:schemeClr val="accent2"/>
          </a:lnRef>
          <a:fillRef idx="0">
            <a:schemeClr val="accent2"/>
          </a:fillRef>
          <a:effectRef idx="2">
            <a:schemeClr val="accent2"/>
          </a:effectRef>
          <a:fontRef idx="minor">
            <a:schemeClr val="tx1"/>
          </a:fontRef>
        </p:style>
      </p:cxnSp>
      <p:sp>
        <p:nvSpPr>
          <p:cNvPr id="7" name="TextBox 6">
            <a:extLst>
              <a:ext uri="{FF2B5EF4-FFF2-40B4-BE49-F238E27FC236}">
                <a16:creationId xmlns:a16="http://schemas.microsoft.com/office/drawing/2014/main" id="{21C31A1C-E8E4-7DD5-17F9-AD4D1E0585F8}"/>
              </a:ext>
            </a:extLst>
          </p:cNvPr>
          <p:cNvSpPr txBox="1"/>
          <p:nvPr/>
        </p:nvSpPr>
        <p:spPr>
          <a:xfrm>
            <a:off x="1" y="1351977"/>
            <a:ext cx="11928142" cy="4708981"/>
          </a:xfrm>
          <a:prstGeom prst="rect">
            <a:avLst/>
          </a:prstGeom>
          <a:noFill/>
        </p:spPr>
        <p:txBody>
          <a:bodyPr wrap="square">
            <a:spAutoFit/>
          </a:bodyPr>
          <a:lstStyle/>
          <a:p>
            <a:pPr algn="just"/>
            <a:r>
              <a:rPr lang="uk-UA" sz="2000" dirty="0">
                <a:solidFill>
                  <a:schemeClr val="bg1"/>
                </a:solidFill>
              </a:rPr>
              <a:t>Під час воєнного стану дозволено перетин кордону водіями, які </a:t>
            </a:r>
            <a:r>
              <a:rPr lang="uk-UA" sz="2000" dirty="0" err="1">
                <a:solidFill>
                  <a:schemeClr val="bg1"/>
                </a:solidFill>
              </a:rPr>
              <a:t>перевозять</a:t>
            </a:r>
            <a:r>
              <a:rPr lang="uk-UA" sz="2000" dirty="0">
                <a:solidFill>
                  <a:schemeClr val="bg1"/>
                </a:solidFill>
              </a:rPr>
              <a:t> медичні вантажі, вантажі гуманітарної допомоги автомобільними транспортними засобами для потреб Збройних Сил, інших військових формувань, а також населення України, за наявності відповідних рішень про виїзд за межі України та за наявності інформації про особу у відповідній інформаційній системі, адміністратором якої є </a:t>
            </a:r>
            <a:r>
              <a:rPr lang="uk-UA" sz="2000" dirty="0" err="1">
                <a:solidFill>
                  <a:schemeClr val="bg1"/>
                </a:solidFill>
              </a:rPr>
              <a:t>Укртрансбезпека</a:t>
            </a:r>
            <a:r>
              <a:rPr lang="uk-UA" sz="2000" dirty="0">
                <a:solidFill>
                  <a:schemeClr val="bg1"/>
                </a:solidFill>
              </a:rPr>
              <a:t>.</a:t>
            </a:r>
          </a:p>
          <a:p>
            <a:pPr algn="just"/>
            <a:r>
              <a:rPr lang="uk-UA" sz="2000" dirty="0">
                <a:solidFill>
                  <a:schemeClr val="bg1"/>
                </a:solidFill>
              </a:rPr>
              <a:t>Рішення про виїзд за межі України водіїв приймається </a:t>
            </a:r>
            <a:r>
              <a:rPr lang="uk-UA" sz="2000" dirty="0" err="1">
                <a:solidFill>
                  <a:schemeClr val="bg1"/>
                </a:solidFill>
              </a:rPr>
              <a:t>Мінінфраструктурою</a:t>
            </a:r>
            <a:r>
              <a:rPr lang="uk-UA" sz="2000" dirty="0">
                <a:solidFill>
                  <a:schemeClr val="bg1"/>
                </a:solidFill>
              </a:rPr>
              <a:t> або військовими адміністраціями, за наявності відповідного обґрунтування щодо обсягів вантажів та кількості транспортних засобів, необхідних для їх перевезення, у листах будь-якого з таких органів, підприємств, організацій, установ:</a:t>
            </a:r>
          </a:p>
          <a:p>
            <a:pPr marL="342900" indent="-342900">
              <a:buFontTx/>
              <a:buChar char="-"/>
            </a:pPr>
            <a:r>
              <a:rPr lang="uk-UA" sz="2400" b="1" u="sng" dirty="0">
                <a:solidFill>
                  <a:schemeClr val="bg1"/>
                </a:solidFill>
              </a:rPr>
              <a:t>військових, правоохоронних органів;</a:t>
            </a:r>
          </a:p>
          <a:p>
            <a:pPr marL="342900" indent="-342900">
              <a:buFontTx/>
              <a:buChar char="-"/>
            </a:pPr>
            <a:r>
              <a:rPr lang="uk-UA" sz="2400" b="1" u="sng" dirty="0">
                <a:solidFill>
                  <a:schemeClr val="bg1"/>
                </a:solidFill>
              </a:rPr>
              <a:t>військових адміністрацій;</a:t>
            </a:r>
          </a:p>
          <a:p>
            <a:pPr marL="342900" indent="-342900">
              <a:buFontTx/>
              <a:buChar char="-"/>
            </a:pPr>
            <a:r>
              <a:rPr lang="uk-UA" sz="2400" b="1" u="sng" dirty="0">
                <a:solidFill>
                  <a:schemeClr val="bg1"/>
                </a:solidFill>
              </a:rPr>
              <a:t>медичних установ; </a:t>
            </a:r>
          </a:p>
          <a:p>
            <a:pPr marL="342900" indent="-342900">
              <a:buFontTx/>
              <a:buChar char="-"/>
            </a:pPr>
            <a:r>
              <a:rPr lang="uk-UA" sz="2400" b="1" u="sng" dirty="0">
                <a:solidFill>
                  <a:schemeClr val="bg1"/>
                </a:solidFill>
              </a:rPr>
              <a:t>відправників чи одержувачів  </a:t>
            </a:r>
          </a:p>
          <a:p>
            <a:r>
              <a:rPr lang="uk-UA" sz="2400" b="1" u="sng" dirty="0">
                <a:solidFill>
                  <a:schemeClr val="bg1"/>
                </a:solidFill>
              </a:rPr>
              <a:t>гуманітарної допомоги.</a:t>
            </a:r>
          </a:p>
        </p:txBody>
      </p:sp>
      <p:pic>
        <p:nvPicPr>
          <p:cNvPr id="8" name="Рисунок 7">
            <a:extLst>
              <a:ext uri="{FF2B5EF4-FFF2-40B4-BE49-F238E27FC236}">
                <a16:creationId xmlns:a16="http://schemas.microsoft.com/office/drawing/2014/main" id="{B3C74E18-1429-A114-B81F-5D6936350EEE}"/>
              </a:ext>
            </a:extLst>
          </p:cNvPr>
          <p:cNvPicPr>
            <a:picLocks noChangeAspect="1"/>
          </p:cNvPicPr>
          <p:nvPr/>
        </p:nvPicPr>
        <p:blipFill>
          <a:blip r:embed="rId3"/>
          <a:stretch>
            <a:fillRect/>
          </a:stretch>
        </p:blipFill>
        <p:spPr>
          <a:xfrm>
            <a:off x="6528106" y="3802722"/>
            <a:ext cx="5663893" cy="3055264"/>
          </a:xfrm>
          <a:prstGeom prst="rect">
            <a:avLst/>
          </a:prstGeom>
        </p:spPr>
      </p:pic>
    </p:spTree>
    <p:extLst>
      <p:ext uri="{BB962C8B-B14F-4D97-AF65-F5344CB8AC3E}">
        <p14:creationId xmlns:p14="http://schemas.microsoft.com/office/powerpoint/2010/main" val="132061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66B895-5FA1-E587-EBD7-601299D659C3}"/>
              </a:ext>
            </a:extLst>
          </p:cNvPr>
          <p:cNvSpPr txBox="1"/>
          <p:nvPr/>
        </p:nvSpPr>
        <p:spPr>
          <a:xfrm>
            <a:off x="386686" y="272956"/>
            <a:ext cx="11163869" cy="2862322"/>
          </a:xfrm>
          <a:prstGeom prst="rect">
            <a:avLst/>
          </a:prstGeom>
          <a:noFill/>
        </p:spPr>
        <p:txBody>
          <a:bodyPr wrap="square">
            <a:spAutoFit/>
          </a:bodyPr>
          <a:lstStyle/>
          <a:p>
            <a:pPr algn="ctr"/>
            <a:r>
              <a:rPr lang="ru-RU" sz="2000" dirty="0" err="1">
                <a:solidFill>
                  <a:schemeClr val="bg1"/>
                </a:solidFill>
              </a:rPr>
              <a:t>Крім</a:t>
            </a:r>
            <a:r>
              <a:rPr lang="ru-RU" sz="2000" dirty="0">
                <a:solidFill>
                  <a:schemeClr val="bg1"/>
                </a:solidFill>
              </a:rPr>
              <a:t> того, дозволено пропуск </a:t>
            </a:r>
            <a:r>
              <a:rPr lang="ru-RU" sz="2000" dirty="0" err="1">
                <a:solidFill>
                  <a:schemeClr val="bg1"/>
                </a:solidFill>
              </a:rPr>
              <a:t>водіїв</a:t>
            </a:r>
            <a:r>
              <a:rPr lang="ru-RU" sz="2000" dirty="0">
                <a:solidFill>
                  <a:schemeClr val="bg1"/>
                </a:solidFill>
              </a:rPr>
              <a:t> </a:t>
            </a:r>
            <a:r>
              <a:rPr lang="ru-RU" sz="2000" dirty="0" err="1">
                <a:solidFill>
                  <a:schemeClr val="bg1"/>
                </a:solidFill>
              </a:rPr>
              <a:t>компаній</a:t>
            </a:r>
            <a:r>
              <a:rPr lang="ru-RU" sz="2000" dirty="0">
                <a:solidFill>
                  <a:schemeClr val="bg1"/>
                </a:solidFill>
              </a:rPr>
              <a:t>, </a:t>
            </a:r>
            <a:r>
              <a:rPr lang="ru-RU" sz="2000" dirty="0" err="1">
                <a:solidFill>
                  <a:schemeClr val="bg1"/>
                </a:solidFill>
              </a:rPr>
              <a:t>які</a:t>
            </a:r>
            <a:r>
              <a:rPr lang="ru-RU" sz="2000" dirty="0">
                <a:solidFill>
                  <a:schemeClr val="bg1"/>
                </a:solidFill>
              </a:rPr>
              <a:t> </a:t>
            </a:r>
            <a:r>
              <a:rPr lang="ru-RU" sz="2000" dirty="0" err="1">
                <a:solidFill>
                  <a:schemeClr val="bg1"/>
                </a:solidFill>
              </a:rPr>
              <a:t>мають</a:t>
            </a:r>
            <a:r>
              <a:rPr lang="ru-RU" sz="2000" dirty="0">
                <a:solidFill>
                  <a:schemeClr val="bg1"/>
                </a:solidFill>
              </a:rPr>
              <a:t> </a:t>
            </a:r>
            <a:r>
              <a:rPr lang="ru-RU" sz="2000" dirty="0" err="1">
                <a:solidFill>
                  <a:schemeClr val="bg1"/>
                </a:solidFill>
              </a:rPr>
              <a:t>транспортні</a:t>
            </a:r>
            <a:r>
              <a:rPr lang="ru-RU" sz="2000" dirty="0">
                <a:solidFill>
                  <a:schemeClr val="bg1"/>
                </a:solidFill>
              </a:rPr>
              <a:t> </a:t>
            </a:r>
            <a:r>
              <a:rPr lang="ru-RU" sz="2000" dirty="0" err="1">
                <a:solidFill>
                  <a:schemeClr val="bg1"/>
                </a:solidFill>
              </a:rPr>
              <a:t>ліцензії</a:t>
            </a:r>
            <a:r>
              <a:rPr lang="ru-RU" sz="2000" dirty="0">
                <a:solidFill>
                  <a:schemeClr val="bg1"/>
                </a:solidFill>
              </a:rPr>
              <a:t>. У такому </a:t>
            </a:r>
            <a:r>
              <a:rPr lang="ru-RU" sz="2000" dirty="0" err="1">
                <a:solidFill>
                  <a:schemeClr val="bg1"/>
                </a:solidFill>
              </a:rPr>
              <a:t>разі</a:t>
            </a:r>
            <a:r>
              <a:rPr lang="ru-RU" sz="2000" dirty="0">
                <a:solidFill>
                  <a:schemeClr val="bg1"/>
                </a:solidFill>
              </a:rPr>
              <a:t> </a:t>
            </a:r>
            <a:r>
              <a:rPr lang="ru-RU" sz="2000" dirty="0" err="1">
                <a:solidFill>
                  <a:schemeClr val="bg1"/>
                </a:solidFill>
              </a:rPr>
              <a:t>перетин</a:t>
            </a:r>
            <a:r>
              <a:rPr lang="ru-RU" sz="2000" dirty="0">
                <a:solidFill>
                  <a:schemeClr val="bg1"/>
                </a:solidFill>
              </a:rPr>
              <a:t> державного кордону </a:t>
            </a:r>
            <a:r>
              <a:rPr lang="ru-RU" sz="2000" dirty="0" err="1">
                <a:solidFill>
                  <a:schemeClr val="bg1"/>
                </a:solidFill>
              </a:rPr>
              <a:t>можливий</a:t>
            </a:r>
            <a:r>
              <a:rPr lang="ru-RU" sz="2000" dirty="0">
                <a:solidFill>
                  <a:schemeClr val="bg1"/>
                </a:solidFill>
              </a:rPr>
              <a:t> </a:t>
            </a:r>
            <a:r>
              <a:rPr lang="ru-RU" sz="2000" dirty="0" err="1">
                <a:solidFill>
                  <a:schemeClr val="bg1"/>
                </a:solidFill>
              </a:rPr>
              <a:t>тільки</a:t>
            </a:r>
            <a:r>
              <a:rPr lang="ru-RU" sz="2000" dirty="0">
                <a:solidFill>
                  <a:schemeClr val="bg1"/>
                </a:solidFill>
              </a:rPr>
              <a:t> на транспортному </a:t>
            </a:r>
            <a:r>
              <a:rPr lang="ru-RU" sz="2000" dirty="0" err="1">
                <a:solidFill>
                  <a:schemeClr val="bg1"/>
                </a:solidFill>
              </a:rPr>
              <a:t>засобі</a:t>
            </a:r>
            <a:r>
              <a:rPr lang="ru-RU" sz="2000" dirty="0">
                <a:solidFill>
                  <a:schemeClr val="bg1"/>
                </a:solidFill>
              </a:rPr>
              <a:t>, </a:t>
            </a:r>
            <a:r>
              <a:rPr lang="ru-RU" sz="2000" dirty="0" err="1">
                <a:solidFill>
                  <a:schemeClr val="bg1"/>
                </a:solidFill>
              </a:rPr>
              <a:t>повна</a:t>
            </a:r>
            <a:r>
              <a:rPr lang="ru-RU" sz="2000" dirty="0">
                <a:solidFill>
                  <a:schemeClr val="bg1"/>
                </a:solidFill>
              </a:rPr>
              <a:t> </a:t>
            </a:r>
            <a:r>
              <a:rPr lang="ru-RU" sz="2000" dirty="0" err="1">
                <a:solidFill>
                  <a:schemeClr val="bg1"/>
                </a:solidFill>
              </a:rPr>
              <a:t>маса</a:t>
            </a:r>
            <a:r>
              <a:rPr lang="ru-RU" sz="2000" dirty="0">
                <a:solidFill>
                  <a:schemeClr val="bg1"/>
                </a:solidFill>
              </a:rPr>
              <a:t> </a:t>
            </a:r>
            <a:r>
              <a:rPr lang="ru-RU" sz="2000" dirty="0" err="1">
                <a:solidFill>
                  <a:schemeClr val="bg1"/>
                </a:solidFill>
              </a:rPr>
              <a:t>якого</a:t>
            </a:r>
            <a:r>
              <a:rPr lang="ru-RU" sz="2000" dirty="0">
                <a:solidFill>
                  <a:schemeClr val="bg1"/>
                </a:solidFill>
              </a:rPr>
              <a:t> становить 3500 </a:t>
            </a:r>
            <a:r>
              <a:rPr lang="ru-RU" sz="2000" dirty="0" err="1">
                <a:solidFill>
                  <a:schemeClr val="bg1"/>
                </a:solidFill>
              </a:rPr>
              <a:t>кілограмів</a:t>
            </a:r>
            <a:r>
              <a:rPr lang="ru-RU" sz="2000" dirty="0">
                <a:solidFill>
                  <a:schemeClr val="bg1"/>
                </a:solidFill>
              </a:rPr>
              <a:t> і </a:t>
            </a:r>
            <a:r>
              <a:rPr lang="ru-RU" sz="2000" dirty="0" err="1">
                <a:solidFill>
                  <a:schemeClr val="bg1"/>
                </a:solidFill>
              </a:rPr>
              <a:t>більше</a:t>
            </a:r>
            <a:r>
              <a:rPr lang="ru-RU" sz="2000" dirty="0">
                <a:solidFill>
                  <a:schemeClr val="bg1"/>
                </a:solidFill>
              </a:rPr>
              <a:t>. </a:t>
            </a:r>
            <a:r>
              <a:rPr lang="ru-RU" sz="2000" dirty="0" err="1">
                <a:solidFill>
                  <a:schemeClr val="bg1"/>
                </a:solidFill>
              </a:rPr>
              <a:t>Укртрансбезпека</a:t>
            </a:r>
            <a:r>
              <a:rPr lang="ru-RU" sz="2000" dirty="0">
                <a:solidFill>
                  <a:schemeClr val="bg1"/>
                </a:solidFill>
              </a:rPr>
              <a:t> проводить </a:t>
            </a:r>
            <a:r>
              <a:rPr lang="ru-RU" sz="2000" dirty="0" err="1">
                <a:solidFill>
                  <a:schemeClr val="bg1"/>
                </a:solidFill>
              </a:rPr>
              <a:t>перевірку</a:t>
            </a:r>
            <a:r>
              <a:rPr lang="ru-RU" sz="2000" dirty="0">
                <a:solidFill>
                  <a:schemeClr val="bg1"/>
                </a:solidFill>
              </a:rPr>
              <a:t> </a:t>
            </a:r>
            <a:r>
              <a:rPr lang="ru-RU" sz="2000" dirty="0" err="1">
                <a:solidFill>
                  <a:schemeClr val="bg1"/>
                </a:solidFill>
              </a:rPr>
              <a:t>інформації</a:t>
            </a:r>
            <a:r>
              <a:rPr lang="ru-RU" sz="2000" dirty="0">
                <a:solidFill>
                  <a:schemeClr val="bg1"/>
                </a:solidFill>
              </a:rPr>
              <a:t> про </a:t>
            </a:r>
            <a:r>
              <a:rPr lang="ru-RU" sz="2000" dirty="0" err="1">
                <a:solidFill>
                  <a:schemeClr val="bg1"/>
                </a:solidFill>
              </a:rPr>
              <a:t>транспортний</a:t>
            </a:r>
            <a:r>
              <a:rPr lang="ru-RU" sz="2000" dirty="0">
                <a:solidFill>
                  <a:schemeClr val="bg1"/>
                </a:solidFill>
              </a:rPr>
              <a:t> </a:t>
            </a:r>
            <a:r>
              <a:rPr lang="ru-RU" sz="2000" dirty="0" err="1">
                <a:solidFill>
                  <a:schemeClr val="bg1"/>
                </a:solidFill>
              </a:rPr>
              <a:t>засіб</a:t>
            </a:r>
            <a:r>
              <a:rPr lang="ru-RU" sz="2000" dirty="0">
                <a:solidFill>
                  <a:schemeClr val="bg1"/>
                </a:solidFill>
              </a:rPr>
              <a:t> на </a:t>
            </a:r>
            <a:r>
              <a:rPr lang="ru-RU" sz="2000" dirty="0" err="1">
                <a:solidFill>
                  <a:schemeClr val="bg1"/>
                </a:solidFill>
              </a:rPr>
              <a:t>основі</a:t>
            </a:r>
            <a:r>
              <a:rPr lang="ru-RU" sz="2000" dirty="0">
                <a:solidFill>
                  <a:schemeClr val="bg1"/>
                </a:solidFill>
              </a:rPr>
              <a:t> </a:t>
            </a:r>
            <a:r>
              <a:rPr lang="ru-RU" sz="2000" dirty="0" err="1">
                <a:solidFill>
                  <a:schemeClr val="bg1"/>
                </a:solidFill>
              </a:rPr>
              <a:t>даних</a:t>
            </a:r>
            <a:r>
              <a:rPr lang="ru-RU" sz="2000" dirty="0">
                <a:solidFill>
                  <a:schemeClr val="bg1"/>
                </a:solidFill>
              </a:rPr>
              <a:t>, </a:t>
            </a:r>
            <a:r>
              <a:rPr lang="ru-RU" sz="2000" dirty="0" err="1">
                <a:solidFill>
                  <a:schemeClr val="bg1"/>
                </a:solidFill>
              </a:rPr>
              <a:t>що</a:t>
            </a:r>
            <a:r>
              <a:rPr lang="ru-RU" sz="2000" dirty="0">
                <a:solidFill>
                  <a:schemeClr val="bg1"/>
                </a:solidFill>
              </a:rPr>
              <a:t> </a:t>
            </a:r>
            <a:r>
              <a:rPr lang="ru-RU" sz="2000" dirty="0" err="1">
                <a:solidFill>
                  <a:schemeClr val="bg1"/>
                </a:solidFill>
              </a:rPr>
              <a:t>містяться</a:t>
            </a:r>
            <a:r>
              <a:rPr lang="ru-RU" sz="2000" dirty="0">
                <a:solidFill>
                  <a:schemeClr val="bg1"/>
                </a:solidFill>
              </a:rPr>
              <a:t> в </a:t>
            </a:r>
            <a:r>
              <a:rPr lang="ru-RU" sz="2000" dirty="0" err="1">
                <a:solidFill>
                  <a:schemeClr val="bg1"/>
                </a:solidFill>
              </a:rPr>
              <a:t>Єдиному</a:t>
            </a:r>
            <a:r>
              <a:rPr lang="ru-RU" sz="2000" dirty="0">
                <a:solidFill>
                  <a:schemeClr val="bg1"/>
                </a:solidFill>
              </a:rPr>
              <a:t> державному </a:t>
            </a:r>
            <a:r>
              <a:rPr lang="ru-RU" sz="2000" dirty="0" err="1">
                <a:solidFill>
                  <a:schemeClr val="bg1"/>
                </a:solidFill>
              </a:rPr>
              <a:t>реєстрі</a:t>
            </a:r>
            <a:r>
              <a:rPr lang="ru-RU" sz="2000" dirty="0">
                <a:solidFill>
                  <a:schemeClr val="bg1"/>
                </a:solidFill>
              </a:rPr>
              <a:t> </a:t>
            </a:r>
            <a:r>
              <a:rPr lang="ru-RU" sz="2000" dirty="0" err="1">
                <a:solidFill>
                  <a:schemeClr val="bg1"/>
                </a:solidFill>
              </a:rPr>
              <a:t>транспортних</a:t>
            </a:r>
            <a:r>
              <a:rPr lang="ru-RU" sz="2000" dirty="0">
                <a:solidFill>
                  <a:schemeClr val="bg1"/>
                </a:solidFill>
              </a:rPr>
              <a:t> </a:t>
            </a:r>
            <a:r>
              <a:rPr lang="ru-RU" sz="2000" dirty="0" err="1">
                <a:solidFill>
                  <a:schemeClr val="bg1"/>
                </a:solidFill>
              </a:rPr>
              <a:t>засобів</a:t>
            </a:r>
            <a:r>
              <a:rPr lang="ru-RU" sz="2000" dirty="0">
                <a:solidFill>
                  <a:schemeClr val="bg1"/>
                </a:solidFill>
              </a:rPr>
              <a:t>, та вносить </a:t>
            </a:r>
            <a:r>
              <a:rPr lang="ru-RU" sz="2000" dirty="0" err="1">
                <a:solidFill>
                  <a:schemeClr val="bg1"/>
                </a:solidFill>
              </a:rPr>
              <a:t>відповідні</a:t>
            </a:r>
            <a:r>
              <a:rPr lang="ru-RU" sz="2000" dirty="0">
                <a:solidFill>
                  <a:schemeClr val="bg1"/>
                </a:solidFill>
              </a:rPr>
              <a:t> </a:t>
            </a:r>
            <a:r>
              <a:rPr lang="ru-RU" sz="2000" dirty="0" err="1">
                <a:solidFill>
                  <a:schemeClr val="bg1"/>
                </a:solidFill>
              </a:rPr>
              <a:t>дані</a:t>
            </a:r>
            <a:r>
              <a:rPr lang="ru-RU" sz="2000" dirty="0">
                <a:solidFill>
                  <a:schemeClr val="bg1"/>
                </a:solidFill>
              </a:rPr>
              <a:t> до </a:t>
            </a:r>
            <a:r>
              <a:rPr lang="ru-RU" sz="2000" dirty="0" err="1">
                <a:solidFill>
                  <a:schemeClr val="bg1"/>
                </a:solidFill>
              </a:rPr>
              <a:t>Єдиного</a:t>
            </a:r>
            <a:r>
              <a:rPr lang="ru-RU" sz="2000" dirty="0">
                <a:solidFill>
                  <a:schemeClr val="bg1"/>
                </a:solidFill>
              </a:rPr>
              <a:t> комплексу </a:t>
            </a:r>
            <a:r>
              <a:rPr lang="ru-RU" sz="2000" dirty="0" err="1">
                <a:solidFill>
                  <a:schemeClr val="bg1"/>
                </a:solidFill>
              </a:rPr>
              <a:t>інформаційних</a:t>
            </a:r>
            <a:r>
              <a:rPr lang="ru-RU" sz="2000" dirty="0">
                <a:solidFill>
                  <a:schemeClr val="bg1"/>
                </a:solidFill>
              </a:rPr>
              <a:t> систем </a:t>
            </a:r>
            <a:r>
              <a:rPr lang="ru-RU" sz="2000" dirty="0" err="1">
                <a:solidFill>
                  <a:schemeClr val="bg1"/>
                </a:solidFill>
              </a:rPr>
              <a:t>Укртрансбезпеки</a:t>
            </a:r>
            <a:r>
              <a:rPr lang="ru-RU" sz="2000" dirty="0">
                <a:solidFill>
                  <a:schemeClr val="bg1"/>
                </a:solidFill>
              </a:rPr>
              <a:t>.</a:t>
            </a:r>
          </a:p>
          <a:p>
            <a:pPr algn="ctr"/>
            <a:r>
              <a:rPr lang="ru-RU" sz="2000" dirty="0" err="1">
                <a:solidFill>
                  <a:schemeClr val="bg1"/>
                </a:solidFill>
                <a:highlight>
                  <a:srgbClr val="FF0000"/>
                </a:highlight>
              </a:rPr>
              <a:t>Водіям</a:t>
            </a:r>
            <a:r>
              <a:rPr lang="ru-RU" sz="2000" dirty="0">
                <a:solidFill>
                  <a:schemeClr val="bg1"/>
                </a:solidFill>
                <a:highlight>
                  <a:srgbClr val="FF0000"/>
                </a:highlight>
              </a:rPr>
              <a:t> </a:t>
            </a:r>
            <a:r>
              <a:rPr lang="ru-RU" sz="2000" dirty="0" err="1">
                <a:solidFill>
                  <a:schemeClr val="bg1"/>
                </a:solidFill>
                <a:highlight>
                  <a:srgbClr val="FF0000"/>
                </a:highlight>
              </a:rPr>
              <a:t>можна</a:t>
            </a:r>
            <a:r>
              <a:rPr lang="ru-RU" sz="2000" dirty="0">
                <a:solidFill>
                  <a:schemeClr val="bg1"/>
                </a:solidFill>
                <a:highlight>
                  <a:srgbClr val="FF0000"/>
                </a:highlight>
              </a:rPr>
              <a:t> </a:t>
            </a:r>
            <a:r>
              <a:rPr lang="ru-RU" sz="2000" dirty="0" err="1">
                <a:solidFill>
                  <a:schemeClr val="bg1"/>
                </a:solidFill>
                <a:highlight>
                  <a:srgbClr val="FF0000"/>
                </a:highlight>
              </a:rPr>
              <a:t>безперервно</a:t>
            </a:r>
            <a:r>
              <a:rPr lang="ru-RU" sz="2000" dirty="0">
                <a:solidFill>
                  <a:schemeClr val="bg1"/>
                </a:solidFill>
                <a:highlight>
                  <a:srgbClr val="FF0000"/>
                </a:highlight>
              </a:rPr>
              <a:t> </a:t>
            </a:r>
            <a:r>
              <a:rPr lang="ru-RU" sz="2000" dirty="0" err="1">
                <a:solidFill>
                  <a:schemeClr val="bg1"/>
                </a:solidFill>
                <a:highlight>
                  <a:srgbClr val="FF0000"/>
                </a:highlight>
              </a:rPr>
              <a:t>перебувати</a:t>
            </a:r>
            <a:r>
              <a:rPr lang="ru-RU" sz="2000" dirty="0">
                <a:solidFill>
                  <a:schemeClr val="bg1"/>
                </a:solidFill>
                <a:highlight>
                  <a:srgbClr val="FF0000"/>
                </a:highlight>
              </a:rPr>
              <a:t> за кордоном не </a:t>
            </a:r>
            <a:r>
              <a:rPr lang="ru-RU" sz="2000" dirty="0" err="1">
                <a:solidFill>
                  <a:schemeClr val="bg1"/>
                </a:solidFill>
                <a:highlight>
                  <a:srgbClr val="FF0000"/>
                </a:highlight>
              </a:rPr>
              <a:t>більше</a:t>
            </a:r>
            <a:r>
              <a:rPr lang="ru-RU" sz="2000" dirty="0">
                <a:solidFill>
                  <a:schemeClr val="bg1"/>
                </a:solidFill>
                <a:highlight>
                  <a:srgbClr val="FF0000"/>
                </a:highlight>
              </a:rPr>
              <a:t> </a:t>
            </a:r>
            <a:r>
              <a:rPr lang="ru-RU" sz="2000" dirty="0" err="1">
                <a:solidFill>
                  <a:schemeClr val="bg1"/>
                </a:solidFill>
                <a:highlight>
                  <a:srgbClr val="FF0000"/>
                </a:highlight>
              </a:rPr>
              <a:t>ніж</a:t>
            </a:r>
            <a:r>
              <a:rPr lang="ru-RU" sz="2000" dirty="0">
                <a:solidFill>
                  <a:schemeClr val="bg1"/>
                </a:solidFill>
                <a:highlight>
                  <a:srgbClr val="FF0000"/>
                </a:highlight>
              </a:rPr>
              <a:t> 30 </a:t>
            </a:r>
            <a:r>
              <a:rPr lang="ru-RU" sz="2000" dirty="0" err="1">
                <a:solidFill>
                  <a:schemeClr val="bg1"/>
                </a:solidFill>
                <a:highlight>
                  <a:srgbClr val="FF0000"/>
                </a:highlight>
              </a:rPr>
              <a:t>календарних</a:t>
            </a:r>
            <a:r>
              <a:rPr lang="ru-RU" sz="2000" dirty="0">
                <a:solidFill>
                  <a:schemeClr val="bg1"/>
                </a:solidFill>
                <a:highlight>
                  <a:srgbClr val="FF0000"/>
                </a:highlight>
              </a:rPr>
              <a:t> </a:t>
            </a:r>
            <a:r>
              <a:rPr lang="ru-RU" sz="2000" dirty="0" err="1">
                <a:solidFill>
                  <a:schemeClr val="bg1"/>
                </a:solidFill>
                <a:highlight>
                  <a:srgbClr val="FF0000"/>
                </a:highlight>
              </a:rPr>
              <a:t>днів</a:t>
            </a:r>
            <a:r>
              <a:rPr lang="ru-RU" sz="2000" dirty="0">
                <a:solidFill>
                  <a:schemeClr val="bg1"/>
                </a:solidFill>
                <a:highlight>
                  <a:srgbClr val="FF0000"/>
                </a:highlight>
              </a:rPr>
              <a:t>. </a:t>
            </a:r>
            <a:r>
              <a:rPr lang="ru-RU" sz="2000" dirty="0" err="1">
                <a:solidFill>
                  <a:schemeClr val="bg1"/>
                </a:solidFill>
                <a:highlight>
                  <a:srgbClr val="FF0000"/>
                </a:highlight>
              </a:rPr>
              <a:t>Водії</a:t>
            </a:r>
            <a:r>
              <a:rPr lang="ru-RU" sz="2000" dirty="0">
                <a:solidFill>
                  <a:schemeClr val="bg1"/>
                </a:solidFill>
                <a:highlight>
                  <a:srgbClr val="FF0000"/>
                </a:highlight>
              </a:rPr>
              <a:t> </a:t>
            </a:r>
            <a:r>
              <a:rPr lang="ru-RU" sz="2000" dirty="0" err="1">
                <a:solidFill>
                  <a:schemeClr val="bg1"/>
                </a:solidFill>
                <a:highlight>
                  <a:srgbClr val="FF0000"/>
                </a:highlight>
              </a:rPr>
              <a:t>компаній</a:t>
            </a:r>
            <a:r>
              <a:rPr lang="ru-RU" sz="2000" dirty="0">
                <a:solidFill>
                  <a:schemeClr val="bg1"/>
                </a:solidFill>
                <a:highlight>
                  <a:srgbClr val="FF0000"/>
                </a:highlight>
              </a:rPr>
              <a:t>, </a:t>
            </a:r>
            <a:r>
              <a:rPr lang="ru-RU" sz="2000" dirty="0" err="1">
                <a:solidFill>
                  <a:schemeClr val="bg1"/>
                </a:solidFill>
                <a:highlight>
                  <a:srgbClr val="FF0000"/>
                </a:highlight>
              </a:rPr>
              <a:t>що</a:t>
            </a:r>
            <a:r>
              <a:rPr lang="ru-RU" sz="2000" dirty="0">
                <a:solidFill>
                  <a:schemeClr val="bg1"/>
                </a:solidFill>
                <a:highlight>
                  <a:srgbClr val="FF0000"/>
                </a:highlight>
              </a:rPr>
              <a:t> </a:t>
            </a:r>
            <a:r>
              <a:rPr lang="ru-RU" sz="2000" dirty="0" err="1">
                <a:solidFill>
                  <a:schemeClr val="bg1"/>
                </a:solidFill>
                <a:highlight>
                  <a:srgbClr val="FF0000"/>
                </a:highlight>
              </a:rPr>
              <a:t>мають</a:t>
            </a:r>
            <a:r>
              <a:rPr lang="ru-RU" sz="2000" dirty="0">
                <a:solidFill>
                  <a:schemeClr val="bg1"/>
                </a:solidFill>
                <a:highlight>
                  <a:srgbClr val="FF0000"/>
                </a:highlight>
              </a:rPr>
              <a:t> </a:t>
            </a:r>
            <a:r>
              <a:rPr lang="ru-RU" sz="2000" dirty="0" err="1">
                <a:solidFill>
                  <a:schemeClr val="bg1"/>
                </a:solidFill>
                <a:highlight>
                  <a:srgbClr val="FF0000"/>
                </a:highlight>
              </a:rPr>
              <a:t>транспортні</a:t>
            </a:r>
            <a:r>
              <a:rPr lang="ru-RU" sz="2000" dirty="0">
                <a:solidFill>
                  <a:schemeClr val="bg1"/>
                </a:solidFill>
                <a:highlight>
                  <a:srgbClr val="FF0000"/>
                </a:highlight>
              </a:rPr>
              <a:t> </a:t>
            </a:r>
            <a:r>
              <a:rPr lang="ru-RU" sz="2000" dirty="0" err="1">
                <a:solidFill>
                  <a:schemeClr val="bg1"/>
                </a:solidFill>
                <a:highlight>
                  <a:srgbClr val="FF0000"/>
                </a:highlight>
              </a:rPr>
              <a:t>ліцензії</a:t>
            </a:r>
            <a:r>
              <a:rPr lang="ru-RU" sz="2000" dirty="0">
                <a:solidFill>
                  <a:schemeClr val="bg1"/>
                </a:solidFill>
                <a:highlight>
                  <a:srgbClr val="FF0000"/>
                </a:highlight>
              </a:rPr>
              <a:t>, </a:t>
            </a:r>
            <a:r>
              <a:rPr lang="ru-RU" sz="2000" dirty="0" err="1">
                <a:solidFill>
                  <a:schemeClr val="bg1"/>
                </a:solidFill>
                <a:highlight>
                  <a:srgbClr val="FF0000"/>
                </a:highlight>
              </a:rPr>
              <a:t>можуть</a:t>
            </a:r>
            <a:r>
              <a:rPr lang="ru-RU" sz="2000" dirty="0">
                <a:solidFill>
                  <a:schemeClr val="bg1"/>
                </a:solidFill>
                <a:highlight>
                  <a:srgbClr val="FF0000"/>
                </a:highlight>
              </a:rPr>
              <a:t> </a:t>
            </a:r>
            <a:r>
              <a:rPr lang="ru-RU" sz="2000" dirty="0" err="1">
                <a:solidFill>
                  <a:schemeClr val="bg1"/>
                </a:solidFill>
                <a:highlight>
                  <a:srgbClr val="FF0000"/>
                </a:highlight>
              </a:rPr>
              <a:t>перебувати</a:t>
            </a:r>
            <a:r>
              <a:rPr lang="ru-RU" sz="2000" dirty="0">
                <a:solidFill>
                  <a:schemeClr val="bg1"/>
                </a:solidFill>
                <a:highlight>
                  <a:srgbClr val="FF0000"/>
                </a:highlight>
              </a:rPr>
              <a:t> за кордоном до 45 </a:t>
            </a:r>
            <a:r>
              <a:rPr lang="ru-RU" sz="2000" dirty="0" err="1">
                <a:solidFill>
                  <a:schemeClr val="bg1"/>
                </a:solidFill>
                <a:highlight>
                  <a:srgbClr val="FF0000"/>
                </a:highlight>
              </a:rPr>
              <a:t>календарних</a:t>
            </a:r>
            <a:r>
              <a:rPr lang="ru-RU" sz="2000" dirty="0">
                <a:solidFill>
                  <a:schemeClr val="bg1"/>
                </a:solidFill>
                <a:highlight>
                  <a:srgbClr val="FF0000"/>
                </a:highlight>
              </a:rPr>
              <a:t> </a:t>
            </a:r>
            <a:r>
              <a:rPr lang="ru-RU" sz="2000" dirty="0" err="1">
                <a:solidFill>
                  <a:schemeClr val="bg1"/>
                </a:solidFill>
                <a:highlight>
                  <a:srgbClr val="FF0000"/>
                </a:highlight>
              </a:rPr>
              <a:t>днів</a:t>
            </a:r>
            <a:r>
              <a:rPr lang="ru-RU" sz="2000" dirty="0">
                <a:solidFill>
                  <a:schemeClr val="bg1"/>
                </a:solidFill>
                <a:highlight>
                  <a:srgbClr val="FF0000"/>
                </a:highlight>
              </a:rPr>
              <a:t>, але </a:t>
            </a:r>
            <a:r>
              <a:rPr lang="ru-RU" sz="2000" dirty="0" err="1">
                <a:solidFill>
                  <a:schemeClr val="bg1"/>
                </a:solidFill>
                <a:highlight>
                  <a:srgbClr val="FF0000"/>
                </a:highlight>
              </a:rPr>
              <a:t>це</a:t>
            </a:r>
            <a:r>
              <a:rPr lang="ru-RU" sz="2000" dirty="0">
                <a:solidFill>
                  <a:schemeClr val="bg1"/>
                </a:solidFill>
                <a:highlight>
                  <a:srgbClr val="FF0000"/>
                </a:highlight>
              </a:rPr>
              <a:t> </a:t>
            </a:r>
            <a:r>
              <a:rPr lang="ru-RU" sz="2000" dirty="0" err="1">
                <a:solidFill>
                  <a:schemeClr val="bg1"/>
                </a:solidFill>
                <a:highlight>
                  <a:srgbClr val="FF0000"/>
                </a:highlight>
              </a:rPr>
              <a:t>можливе</a:t>
            </a:r>
            <a:r>
              <a:rPr lang="ru-RU" sz="2000" dirty="0">
                <a:solidFill>
                  <a:schemeClr val="bg1"/>
                </a:solidFill>
                <a:highlight>
                  <a:srgbClr val="FF0000"/>
                </a:highlight>
              </a:rPr>
              <a:t> </a:t>
            </a:r>
            <a:r>
              <a:rPr lang="ru-RU" sz="2000" dirty="0" err="1">
                <a:solidFill>
                  <a:schemeClr val="bg1"/>
                </a:solidFill>
                <a:highlight>
                  <a:srgbClr val="FF0000"/>
                </a:highlight>
              </a:rPr>
              <a:t>лише</a:t>
            </a:r>
            <a:r>
              <a:rPr lang="ru-RU" sz="2000" dirty="0">
                <a:solidFill>
                  <a:schemeClr val="bg1"/>
                </a:solidFill>
                <a:highlight>
                  <a:srgbClr val="FF0000"/>
                </a:highlight>
              </a:rPr>
              <a:t> на транспортному </a:t>
            </a:r>
            <a:r>
              <a:rPr lang="ru-RU" sz="2000" dirty="0" err="1">
                <a:solidFill>
                  <a:schemeClr val="bg1"/>
                </a:solidFill>
                <a:highlight>
                  <a:srgbClr val="FF0000"/>
                </a:highlight>
              </a:rPr>
              <a:t>засобі</a:t>
            </a:r>
            <a:r>
              <a:rPr lang="ru-RU" sz="2000" dirty="0">
                <a:solidFill>
                  <a:schemeClr val="bg1"/>
                </a:solidFill>
                <a:highlight>
                  <a:srgbClr val="FF0000"/>
                </a:highlight>
              </a:rPr>
              <a:t>, </a:t>
            </a:r>
            <a:r>
              <a:rPr lang="ru-RU" sz="2000" dirty="0" err="1">
                <a:solidFill>
                  <a:schemeClr val="bg1"/>
                </a:solidFill>
                <a:highlight>
                  <a:srgbClr val="FF0000"/>
                </a:highlight>
              </a:rPr>
              <a:t>повна</a:t>
            </a:r>
            <a:r>
              <a:rPr lang="ru-RU" sz="2000" dirty="0">
                <a:solidFill>
                  <a:schemeClr val="bg1"/>
                </a:solidFill>
                <a:highlight>
                  <a:srgbClr val="FF0000"/>
                </a:highlight>
              </a:rPr>
              <a:t> </a:t>
            </a:r>
            <a:r>
              <a:rPr lang="ru-RU" sz="2000" dirty="0" err="1">
                <a:solidFill>
                  <a:schemeClr val="bg1"/>
                </a:solidFill>
                <a:highlight>
                  <a:srgbClr val="FF0000"/>
                </a:highlight>
              </a:rPr>
              <a:t>маса</a:t>
            </a:r>
            <a:r>
              <a:rPr lang="ru-RU" sz="2000" dirty="0">
                <a:solidFill>
                  <a:schemeClr val="bg1"/>
                </a:solidFill>
                <a:highlight>
                  <a:srgbClr val="FF0000"/>
                </a:highlight>
              </a:rPr>
              <a:t> </a:t>
            </a:r>
            <a:r>
              <a:rPr lang="ru-RU" sz="2000" dirty="0" err="1">
                <a:solidFill>
                  <a:schemeClr val="bg1"/>
                </a:solidFill>
                <a:highlight>
                  <a:srgbClr val="FF0000"/>
                </a:highlight>
              </a:rPr>
              <a:t>якого</a:t>
            </a:r>
            <a:r>
              <a:rPr lang="ru-RU" sz="2000" dirty="0">
                <a:solidFill>
                  <a:schemeClr val="bg1"/>
                </a:solidFill>
                <a:highlight>
                  <a:srgbClr val="FF0000"/>
                </a:highlight>
              </a:rPr>
              <a:t> становить 3500 </a:t>
            </a:r>
            <a:r>
              <a:rPr lang="ru-RU" sz="2000" dirty="0" err="1">
                <a:solidFill>
                  <a:schemeClr val="bg1"/>
                </a:solidFill>
                <a:highlight>
                  <a:srgbClr val="FF0000"/>
                </a:highlight>
              </a:rPr>
              <a:t>кілограмів</a:t>
            </a:r>
            <a:r>
              <a:rPr lang="ru-RU" sz="2000" dirty="0">
                <a:solidFill>
                  <a:schemeClr val="bg1"/>
                </a:solidFill>
                <a:highlight>
                  <a:srgbClr val="FF0000"/>
                </a:highlight>
              </a:rPr>
              <a:t> та </a:t>
            </a:r>
            <a:r>
              <a:rPr lang="ru-RU" sz="2000" dirty="0" err="1">
                <a:solidFill>
                  <a:schemeClr val="bg1"/>
                </a:solidFill>
                <a:highlight>
                  <a:srgbClr val="FF0000"/>
                </a:highlight>
              </a:rPr>
              <a:t>більше</a:t>
            </a:r>
            <a:r>
              <a:rPr lang="ru-RU" sz="2000" dirty="0">
                <a:solidFill>
                  <a:schemeClr val="bg1"/>
                </a:solidFill>
                <a:highlight>
                  <a:srgbClr val="FF0000"/>
                </a:highlight>
              </a:rPr>
              <a:t>.</a:t>
            </a:r>
            <a:endParaRPr lang="uk-UA" sz="2000" dirty="0">
              <a:solidFill>
                <a:schemeClr val="bg1"/>
              </a:solidFill>
              <a:highlight>
                <a:srgbClr val="FF0000"/>
              </a:highlight>
            </a:endParaRPr>
          </a:p>
        </p:txBody>
      </p:sp>
      <p:sp>
        <p:nvSpPr>
          <p:cNvPr id="5" name="TextBox 4">
            <a:extLst>
              <a:ext uri="{FF2B5EF4-FFF2-40B4-BE49-F238E27FC236}">
                <a16:creationId xmlns:a16="http://schemas.microsoft.com/office/drawing/2014/main" id="{8E14A719-FF05-94A5-A654-27C3F25B7F3A}"/>
              </a:ext>
            </a:extLst>
          </p:cNvPr>
          <p:cNvSpPr txBox="1"/>
          <p:nvPr/>
        </p:nvSpPr>
        <p:spPr>
          <a:xfrm>
            <a:off x="641444" y="3429000"/>
            <a:ext cx="10909111" cy="2862322"/>
          </a:xfrm>
          <a:prstGeom prst="rect">
            <a:avLst/>
          </a:prstGeom>
          <a:noFill/>
        </p:spPr>
        <p:txBody>
          <a:bodyPr wrap="square">
            <a:spAutoFit/>
          </a:bodyPr>
          <a:lstStyle/>
          <a:p>
            <a:pPr algn="ctr"/>
            <a:r>
              <a:rPr lang="uk-UA" sz="2000" dirty="0">
                <a:solidFill>
                  <a:schemeClr val="bg1"/>
                </a:solidFill>
              </a:rPr>
              <a:t>Також дозволено виїзд працівників підприємств залізничного транспорту, які забезпечують функціонування та безперебійну роботу залізниці.</a:t>
            </a:r>
          </a:p>
          <a:p>
            <a:pPr algn="ctr"/>
            <a:r>
              <a:rPr lang="uk-UA" sz="2000" dirty="0">
                <a:solidFill>
                  <a:schemeClr val="bg1"/>
                </a:solidFill>
              </a:rPr>
              <a:t>Рішення про виїзд за межі України працівників підприємств залізничного транспорту приймається:</a:t>
            </a:r>
          </a:p>
          <a:p>
            <a:pPr algn="ctr"/>
            <a:r>
              <a:rPr lang="uk-UA" sz="2000" dirty="0">
                <a:solidFill>
                  <a:schemeClr val="bg1"/>
                </a:solidFill>
              </a:rPr>
              <a:t>- щодо працівників АТ «Українська залізниця» та підприємств залізничного транспорту, що належать до сфери управління </a:t>
            </a:r>
            <a:r>
              <a:rPr lang="uk-UA" sz="2000" dirty="0" err="1">
                <a:solidFill>
                  <a:schemeClr val="bg1"/>
                </a:solidFill>
              </a:rPr>
              <a:t>Мінінфраструктури</a:t>
            </a:r>
            <a:r>
              <a:rPr lang="uk-UA" sz="2000" dirty="0">
                <a:solidFill>
                  <a:schemeClr val="bg1"/>
                </a:solidFill>
              </a:rPr>
              <a:t>;</a:t>
            </a:r>
          </a:p>
          <a:p>
            <a:pPr algn="ctr"/>
            <a:r>
              <a:rPr lang="uk-UA" sz="2000" dirty="0">
                <a:solidFill>
                  <a:schemeClr val="bg1"/>
                </a:solidFill>
              </a:rPr>
              <a:t>- щодо працівників підприємств, для яких вантажний залізничний транспорт не є основним видом діяльності – обласними, Київською міською військовими адміністраціями за місцезнаходженням таких підприємств.</a:t>
            </a:r>
          </a:p>
          <a:p>
            <a:pPr algn="ctr"/>
            <a:r>
              <a:rPr lang="uk-UA" sz="2000" dirty="0">
                <a:solidFill>
                  <a:schemeClr val="bg1"/>
                </a:solidFill>
                <a:highlight>
                  <a:srgbClr val="FF0000"/>
                </a:highlight>
              </a:rPr>
              <a:t>Залізничники можуть бути пропущені за кордон терміном не більше 6 місяців</a:t>
            </a:r>
            <a:r>
              <a:rPr lang="uk-UA" sz="2000" dirty="0">
                <a:solidFill>
                  <a:schemeClr val="bg1"/>
                </a:solidFill>
              </a:rPr>
              <a:t>.</a:t>
            </a:r>
          </a:p>
        </p:txBody>
      </p:sp>
    </p:spTree>
    <p:extLst>
      <p:ext uri="{BB962C8B-B14F-4D97-AF65-F5344CB8AC3E}">
        <p14:creationId xmlns:p14="http://schemas.microsoft.com/office/powerpoint/2010/main" val="1231548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11E3B2-21A5-4434-6EF1-E406084A0E34}"/>
              </a:ext>
            </a:extLst>
          </p:cNvPr>
          <p:cNvSpPr txBox="1"/>
          <p:nvPr/>
        </p:nvSpPr>
        <p:spPr>
          <a:xfrm>
            <a:off x="0" y="237151"/>
            <a:ext cx="11941791" cy="2862322"/>
          </a:xfrm>
          <a:prstGeom prst="rect">
            <a:avLst/>
          </a:prstGeom>
          <a:noFill/>
        </p:spPr>
        <p:txBody>
          <a:bodyPr wrap="square">
            <a:spAutoFit/>
          </a:bodyPr>
          <a:lstStyle/>
          <a:p>
            <a:pPr algn="ctr"/>
            <a:r>
              <a:rPr lang="uk-UA" sz="3600" b="1" dirty="0" err="1">
                <a:solidFill>
                  <a:schemeClr val="bg1"/>
                </a:solidFill>
                <a:highlight>
                  <a:srgbClr val="800000"/>
                </a:highlight>
              </a:rPr>
              <a:t>Військовозобов'я́заний</a:t>
            </a:r>
            <a:r>
              <a:rPr lang="uk-UA" sz="3600" dirty="0">
                <a:solidFill>
                  <a:schemeClr val="bg1"/>
                </a:solidFill>
                <a:highlight>
                  <a:srgbClr val="800000"/>
                </a:highlight>
              </a:rPr>
              <a:t> (п. 9 ст. 1 ЗУ «Про військовий обов'язок і військову службу») — особа, яка перебуває у запасі для комплектування Збройних Сил України та інших військових формувань на особливий період, а також для виконання робіт із забезпечення оборони держави.</a:t>
            </a:r>
          </a:p>
        </p:txBody>
      </p:sp>
      <p:sp>
        <p:nvSpPr>
          <p:cNvPr id="7" name="TextBox 6">
            <a:extLst>
              <a:ext uri="{FF2B5EF4-FFF2-40B4-BE49-F238E27FC236}">
                <a16:creationId xmlns:a16="http://schemas.microsoft.com/office/drawing/2014/main" id="{3B1F6F0F-12C3-B94E-2DC7-9862B7473403}"/>
              </a:ext>
            </a:extLst>
          </p:cNvPr>
          <p:cNvSpPr txBox="1"/>
          <p:nvPr/>
        </p:nvSpPr>
        <p:spPr>
          <a:xfrm>
            <a:off x="261582" y="3758528"/>
            <a:ext cx="11668836" cy="1754326"/>
          </a:xfrm>
          <a:prstGeom prst="rect">
            <a:avLst/>
          </a:prstGeom>
          <a:noFill/>
        </p:spPr>
        <p:txBody>
          <a:bodyPr wrap="square">
            <a:spAutoFit/>
          </a:bodyPr>
          <a:lstStyle/>
          <a:p>
            <a:pPr algn="ctr"/>
            <a:r>
              <a:rPr lang="ru-RU" sz="3600" dirty="0">
                <a:solidFill>
                  <a:schemeClr val="bg1"/>
                </a:solidFill>
                <a:highlight>
                  <a:srgbClr val="008080"/>
                </a:highlight>
              </a:rPr>
              <a:t>У </a:t>
            </a:r>
            <a:r>
              <a:rPr lang="ru-RU" sz="3600" dirty="0" err="1">
                <a:solidFill>
                  <a:schemeClr val="bg1"/>
                </a:solidFill>
                <a:highlight>
                  <a:srgbClr val="008080"/>
                </a:highlight>
              </a:rPr>
              <a:t>період</a:t>
            </a:r>
            <a:r>
              <a:rPr lang="ru-RU" sz="3600" dirty="0">
                <a:solidFill>
                  <a:schemeClr val="bg1"/>
                </a:solidFill>
                <a:highlight>
                  <a:srgbClr val="008080"/>
                </a:highlight>
              </a:rPr>
              <a:t> </a:t>
            </a:r>
            <a:r>
              <a:rPr lang="ru-RU" sz="3600" dirty="0" err="1">
                <a:solidFill>
                  <a:schemeClr val="bg1"/>
                </a:solidFill>
                <a:highlight>
                  <a:srgbClr val="008080"/>
                </a:highlight>
              </a:rPr>
              <a:t>воєнного</a:t>
            </a:r>
            <a:r>
              <a:rPr lang="ru-RU" sz="3600" dirty="0">
                <a:solidFill>
                  <a:schemeClr val="bg1"/>
                </a:solidFill>
                <a:highlight>
                  <a:srgbClr val="008080"/>
                </a:highlight>
              </a:rPr>
              <a:t> стану </a:t>
            </a:r>
            <a:r>
              <a:rPr lang="ru-RU" sz="3600" dirty="0" err="1">
                <a:solidFill>
                  <a:schemeClr val="bg1"/>
                </a:solidFill>
                <a:highlight>
                  <a:srgbClr val="008080"/>
                </a:highlight>
              </a:rPr>
              <a:t>військовозобов’язаними</a:t>
            </a:r>
            <a:r>
              <a:rPr lang="ru-RU" sz="3600" dirty="0">
                <a:solidFill>
                  <a:schemeClr val="bg1"/>
                </a:solidFill>
                <a:highlight>
                  <a:srgbClr val="008080"/>
                </a:highlight>
              </a:rPr>
              <a:t> є </a:t>
            </a:r>
            <a:r>
              <a:rPr lang="ru-RU" sz="3600" dirty="0" err="1">
                <a:solidFill>
                  <a:schemeClr val="bg1"/>
                </a:solidFill>
                <a:highlight>
                  <a:srgbClr val="008080"/>
                </a:highlight>
              </a:rPr>
              <a:t>чоловіки</a:t>
            </a:r>
            <a:r>
              <a:rPr lang="ru-RU" sz="3600" dirty="0">
                <a:solidFill>
                  <a:schemeClr val="bg1"/>
                </a:solidFill>
                <a:highlight>
                  <a:srgbClr val="008080"/>
                </a:highlight>
              </a:rPr>
              <a:t> </a:t>
            </a:r>
            <a:r>
              <a:rPr lang="ru-RU" sz="3600" dirty="0" err="1">
                <a:solidFill>
                  <a:schemeClr val="bg1"/>
                </a:solidFill>
                <a:highlight>
                  <a:srgbClr val="008080"/>
                </a:highlight>
              </a:rPr>
              <a:t>віком</a:t>
            </a:r>
            <a:r>
              <a:rPr lang="ru-RU" sz="3600" dirty="0">
                <a:solidFill>
                  <a:schemeClr val="bg1"/>
                </a:solidFill>
                <a:highlight>
                  <a:srgbClr val="008080"/>
                </a:highlight>
              </a:rPr>
              <a:t> </a:t>
            </a:r>
            <a:r>
              <a:rPr lang="ru-RU" sz="3600" dirty="0" err="1">
                <a:solidFill>
                  <a:schemeClr val="bg1"/>
                </a:solidFill>
                <a:highlight>
                  <a:srgbClr val="008080"/>
                </a:highlight>
              </a:rPr>
              <a:t>від</a:t>
            </a:r>
            <a:r>
              <a:rPr lang="ru-RU" sz="3600" dirty="0">
                <a:solidFill>
                  <a:schemeClr val="bg1"/>
                </a:solidFill>
                <a:highlight>
                  <a:srgbClr val="008080"/>
                </a:highlight>
              </a:rPr>
              <a:t> 18 до 60 </a:t>
            </a:r>
            <a:r>
              <a:rPr lang="ru-RU" sz="3600" dirty="0" err="1">
                <a:solidFill>
                  <a:schemeClr val="bg1"/>
                </a:solidFill>
                <a:highlight>
                  <a:srgbClr val="008080"/>
                </a:highlight>
              </a:rPr>
              <a:t>років</a:t>
            </a:r>
            <a:r>
              <a:rPr lang="ru-RU" sz="3600" dirty="0">
                <a:solidFill>
                  <a:schemeClr val="bg1"/>
                </a:solidFill>
                <a:highlight>
                  <a:srgbClr val="008080"/>
                </a:highlight>
              </a:rPr>
              <a:t> та </a:t>
            </a:r>
            <a:r>
              <a:rPr lang="ru-RU" sz="3600" dirty="0" err="1">
                <a:solidFill>
                  <a:schemeClr val="bg1"/>
                </a:solidFill>
                <a:highlight>
                  <a:srgbClr val="008080"/>
                </a:highlight>
              </a:rPr>
              <a:t>жінки</a:t>
            </a:r>
            <a:r>
              <a:rPr lang="ru-RU" sz="3600" dirty="0">
                <a:solidFill>
                  <a:schemeClr val="bg1"/>
                </a:solidFill>
                <a:highlight>
                  <a:srgbClr val="008080"/>
                </a:highlight>
              </a:rPr>
              <a:t>, </a:t>
            </a:r>
            <a:r>
              <a:rPr lang="ru-RU" sz="3600" dirty="0" err="1">
                <a:solidFill>
                  <a:schemeClr val="bg1"/>
                </a:solidFill>
                <a:highlight>
                  <a:srgbClr val="008080"/>
                </a:highlight>
              </a:rPr>
              <a:t>перебувають</a:t>
            </a:r>
            <a:r>
              <a:rPr lang="ru-RU" sz="3600" dirty="0">
                <a:solidFill>
                  <a:schemeClr val="bg1"/>
                </a:solidFill>
                <a:highlight>
                  <a:srgbClr val="008080"/>
                </a:highlight>
              </a:rPr>
              <a:t> на </a:t>
            </a:r>
            <a:r>
              <a:rPr lang="ru-RU" sz="3600" dirty="0" err="1">
                <a:solidFill>
                  <a:schemeClr val="bg1"/>
                </a:solidFill>
                <a:highlight>
                  <a:srgbClr val="008080"/>
                </a:highlight>
              </a:rPr>
              <a:t>військовому</a:t>
            </a:r>
            <a:r>
              <a:rPr lang="ru-RU" sz="3600" dirty="0">
                <a:solidFill>
                  <a:schemeClr val="bg1"/>
                </a:solidFill>
                <a:highlight>
                  <a:srgbClr val="008080"/>
                </a:highlight>
              </a:rPr>
              <a:t> </a:t>
            </a:r>
            <a:r>
              <a:rPr lang="ru-RU" sz="3600" dirty="0" err="1">
                <a:solidFill>
                  <a:schemeClr val="bg1"/>
                </a:solidFill>
                <a:highlight>
                  <a:srgbClr val="008080"/>
                </a:highlight>
              </a:rPr>
              <a:t>обліку</a:t>
            </a:r>
            <a:r>
              <a:rPr lang="ru-RU" sz="3600" dirty="0">
                <a:solidFill>
                  <a:schemeClr val="bg1"/>
                </a:solidFill>
                <a:highlight>
                  <a:srgbClr val="008080"/>
                </a:highlight>
              </a:rPr>
              <a:t>.</a:t>
            </a:r>
          </a:p>
        </p:txBody>
      </p:sp>
    </p:spTree>
    <p:extLst>
      <p:ext uri="{BB962C8B-B14F-4D97-AF65-F5344CB8AC3E}">
        <p14:creationId xmlns:p14="http://schemas.microsoft.com/office/powerpoint/2010/main" val="2709259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9471C7F4-77BE-E238-2A9B-DE1FA6E8FFC2}"/>
              </a:ext>
            </a:extLst>
          </p:cNvPr>
          <p:cNvSpPr txBox="1"/>
          <p:nvPr/>
        </p:nvSpPr>
        <p:spPr>
          <a:xfrm>
            <a:off x="-122830" y="0"/>
            <a:ext cx="12314830" cy="3477875"/>
          </a:xfrm>
          <a:prstGeom prst="rect">
            <a:avLst/>
          </a:prstGeom>
          <a:noFill/>
        </p:spPr>
        <p:txBody>
          <a:bodyPr wrap="square">
            <a:spAutoFit/>
          </a:bodyPr>
          <a:lstStyle/>
          <a:p>
            <a:pPr algn="ctr"/>
            <a:r>
              <a:rPr lang="ru-RU" sz="2000" dirty="0" err="1">
                <a:solidFill>
                  <a:schemeClr val="bg1"/>
                </a:solidFill>
              </a:rPr>
              <a:t>Під</a:t>
            </a:r>
            <a:r>
              <a:rPr lang="ru-RU" sz="2000" dirty="0">
                <a:solidFill>
                  <a:schemeClr val="bg1"/>
                </a:solidFill>
              </a:rPr>
              <a:t> час </a:t>
            </a:r>
            <a:r>
              <a:rPr lang="ru-RU" sz="2000" dirty="0" err="1">
                <a:solidFill>
                  <a:schemeClr val="bg1"/>
                </a:solidFill>
              </a:rPr>
              <a:t>воєнного</a:t>
            </a:r>
            <a:r>
              <a:rPr lang="ru-RU" sz="2000" dirty="0">
                <a:solidFill>
                  <a:schemeClr val="bg1"/>
                </a:solidFill>
              </a:rPr>
              <a:t> стану дозволено </a:t>
            </a:r>
            <a:r>
              <a:rPr lang="ru-RU" sz="2000" dirty="0" err="1">
                <a:solidFill>
                  <a:schemeClr val="bg1"/>
                </a:solidFill>
              </a:rPr>
              <a:t>виїзд</a:t>
            </a:r>
            <a:r>
              <a:rPr lang="ru-RU" sz="2000" dirty="0">
                <a:solidFill>
                  <a:schemeClr val="bg1"/>
                </a:solidFill>
              </a:rPr>
              <a:t> за кордон </a:t>
            </a:r>
            <a:r>
              <a:rPr lang="ru-RU" sz="2000" dirty="0" err="1">
                <a:solidFill>
                  <a:schemeClr val="bg1"/>
                </a:solidFill>
              </a:rPr>
              <a:t>спортсменів</a:t>
            </a:r>
            <a:r>
              <a:rPr lang="ru-RU" sz="2000" dirty="0">
                <a:solidFill>
                  <a:schemeClr val="bg1"/>
                </a:solidFill>
              </a:rPr>
              <a:t>, </a:t>
            </a:r>
            <a:r>
              <a:rPr lang="ru-RU" sz="2000" dirty="0" err="1">
                <a:solidFill>
                  <a:schemeClr val="bg1"/>
                </a:solidFill>
              </a:rPr>
              <a:t>які</a:t>
            </a:r>
            <a:r>
              <a:rPr lang="ru-RU" sz="2000" dirty="0">
                <a:solidFill>
                  <a:schemeClr val="bg1"/>
                </a:solidFill>
              </a:rPr>
              <a:t> </a:t>
            </a:r>
            <a:r>
              <a:rPr lang="ru-RU" sz="2000" dirty="0" err="1">
                <a:solidFill>
                  <a:schemeClr val="bg1"/>
                </a:solidFill>
              </a:rPr>
              <a:t>включені</a:t>
            </a:r>
            <a:r>
              <a:rPr lang="ru-RU" sz="2000" dirty="0">
                <a:solidFill>
                  <a:schemeClr val="bg1"/>
                </a:solidFill>
              </a:rPr>
              <a:t> до складу </a:t>
            </a:r>
            <a:r>
              <a:rPr lang="ru-RU" sz="2000" dirty="0" err="1">
                <a:solidFill>
                  <a:schemeClr val="bg1"/>
                </a:solidFill>
              </a:rPr>
              <a:t>національних</a:t>
            </a:r>
            <a:r>
              <a:rPr lang="ru-RU" sz="2000" dirty="0">
                <a:solidFill>
                  <a:schemeClr val="bg1"/>
                </a:solidFill>
              </a:rPr>
              <a:t> </a:t>
            </a:r>
            <a:r>
              <a:rPr lang="ru-RU" sz="2000" dirty="0" err="1">
                <a:solidFill>
                  <a:schemeClr val="bg1"/>
                </a:solidFill>
              </a:rPr>
              <a:t>збірних</a:t>
            </a:r>
            <a:r>
              <a:rPr lang="ru-RU" sz="2000" dirty="0">
                <a:solidFill>
                  <a:schemeClr val="bg1"/>
                </a:solidFill>
              </a:rPr>
              <a:t> команд </a:t>
            </a:r>
            <a:r>
              <a:rPr lang="ru-RU" sz="2000" dirty="0" err="1">
                <a:solidFill>
                  <a:schemeClr val="bg1"/>
                </a:solidFill>
              </a:rPr>
              <a:t>України</a:t>
            </a:r>
            <a:r>
              <a:rPr lang="ru-RU" sz="2000" dirty="0">
                <a:solidFill>
                  <a:schemeClr val="bg1"/>
                </a:solidFill>
              </a:rPr>
              <a:t> з </a:t>
            </a:r>
            <a:r>
              <a:rPr lang="ru-RU" sz="2000" dirty="0" err="1">
                <a:solidFill>
                  <a:schemeClr val="bg1"/>
                </a:solidFill>
              </a:rPr>
              <a:t>олімпійських</a:t>
            </a:r>
            <a:r>
              <a:rPr lang="ru-RU" sz="2000" dirty="0">
                <a:solidFill>
                  <a:schemeClr val="bg1"/>
                </a:solidFill>
              </a:rPr>
              <a:t>, </a:t>
            </a:r>
            <a:r>
              <a:rPr lang="ru-RU" sz="2000" dirty="0" err="1">
                <a:solidFill>
                  <a:schemeClr val="bg1"/>
                </a:solidFill>
              </a:rPr>
              <a:t>неолімпійських</a:t>
            </a:r>
            <a:r>
              <a:rPr lang="ru-RU" sz="2000" dirty="0">
                <a:solidFill>
                  <a:schemeClr val="bg1"/>
                </a:solidFill>
              </a:rPr>
              <a:t> </a:t>
            </a:r>
            <a:r>
              <a:rPr lang="ru-RU" sz="2000" dirty="0" err="1">
                <a:solidFill>
                  <a:schemeClr val="bg1"/>
                </a:solidFill>
              </a:rPr>
              <a:t>видів</a:t>
            </a:r>
            <a:r>
              <a:rPr lang="ru-RU" sz="2000" dirty="0">
                <a:solidFill>
                  <a:schemeClr val="bg1"/>
                </a:solidFill>
              </a:rPr>
              <a:t> спорту та </a:t>
            </a:r>
            <a:r>
              <a:rPr lang="ru-RU" sz="2000" dirty="0" err="1">
                <a:solidFill>
                  <a:schemeClr val="bg1"/>
                </a:solidFill>
              </a:rPr>
              <a:t>видів</a:t>
            </a:r>
            <a:r>
              <a:rPr lang="ru-RU" sz="2000" dirty="0">
                <a:solidFill>
                  <a:schemeClr val="bg1"/>
                </a:solidFill>
              </a:rPr>
              <a:t> спорту </a:t>
            </a:r>
            <a:r>
              <a:rPr lang="ru-RU" sz="2000" dirty="0" err="1">
                <a:solidFill>
                  <a:schemeClr val="bg1"/>
                </a:solidFill>
              </a:rPr>
              <a:t>осіб</a:t>
            </a:r>
            <a:r>
              <a:rPr lang="ru-RU" sz="2000" dirty="0">
                <a:solidFill>
                  <a:schemeClr val="bg1"/>
                </a:solidFill>
              </a:rPr>
              <a:t> з </a:t>
            </a:r>
            <a:r>
              <a:rPr lang="ru-RU" sz="2000" dirty="0" err="1">
                <a:solidFill>
                  <a:schemeClr val="bg1"/>
                </a:solidFill>
              </a:rPr>
              <a:t>інвалідністю</a:t>
            </a:r>
            <a:r>
              <a:rPr lang="ru-RU" sz="2000" dirty="0">
                <a:solidFill>
                  <a:schemeClr val="bg1"/>
                </a:solidFill>
              </a:rPr>
              <a:t>; </a:t>
            </a:r>
            <a:r>
              <a:rPr lang="ru-RU" sz="2000" dirty="0" err="1">
                <a:solidFill>
                  <a:schemeClr val="bg1"/>
                </a:solidFill>
              </a:rPr>
              <a:t>тренерів</a:t>
            </a:r>
            <a:r>
              <a:rPr lang="ru-RU" sz="2000" dirty="0">
                <a:solidFill>
                  <a:schemeClr val="bg1"/>
                </a:solidFill>
              </a:rPr>
              <a:t> </a:t>
            </a:r>
            <a:r>
              <a:rPr lang="ru-RU" sz="2000" dirty="0" err="1">
                <a:solidFill>
                  <a:schemeClr val="bg1"/>
                </a:solidFill>
              </a:rPr>
              <a:t>зі</a:t>
            </a:r>
            <a:r>
              <a:rPr lang="ru-RU" sz="2000" dirty="0">
                <a:solidFill>
                  <a:schemeClr val="bg1"/>
                </a:solidFill>
              </a:rPr>
              <a:t> складу </a:t>
            </a:r>
            <a:r>
              <a:rPr lang="ru-RU" sz="2000" dirty="0" err="1">
                <a:solidFill>
                  <a:schemeClr val="bg1"/>
                </a:solidFill>
              </a:rPr>
              <a:t>національних</a:t>
            </a:r>
            <a:r>
              <a:rPr lang="ru-RU" sz="2000" dirty="0">
                <a:solidFill>
                  <a:schemeClr val="bg1"/>
                </a:solidFill>
              </a:rPr>
              <a:t> </a:t>
            </a:r>
            <a:r>
              <a:rPr lang="ru-RU" sz="2000" dirty="0" err="1">
                <a:solidFill>
                  <a:schemeClr val="bg1"/>
                </a:solidFill>
              </a:rPr>
              <a:t>збірних</a:t>
            </a:r>
            <a:r>
              <a:rPr lang="ru-RU" sz="2000" dirty="0">
                <a:solidFill>
                  <a:schemeClr val="bg1"/>
                </a:solidFill>
              </a:rPr>
              <a:t> команд, </a:t>
            </a:r>
            <a:r>
              <a:rPr lang="ru-RU" sz="2000" dirty="0" err="1">
                <a:solidFill>
                  <a:schemeClr val="bg1"/>
                </a:solidFill>
              </a:rPr>
              <a:t>спортивних</a:t>
            </a:r>
            <a:r>
              <a:rPr lang="ru-RU" sz="2000" dirty="0">
                <a:solidFill>
                  <a:schemeClr val="bg1"/>
                </a:solidFill>
              </a:rPr>
              <a:t> </a:t>
            </a:r>
            <a:r>
              <a:rPr lang="ru-RU" sz="2000" dirty="0" err="1">
                <a:solidFill>
                  <a:schemeClr val="bg1"/>
                </a:solidFill>
              </a:rPr>
              <a:t>суддів</a:t>
            </a:r>
            <a:r>
              <a:rPr lang="ru-RU" sz="2000" dirty="0">
                <a:solidFill>
                  <a:schemeClr val="bg1"/>
                </a:solidFill>
              </a:rPr>
              <a:t> та </a:t>
            </a:r>
            <a:r>
              <a:rPr lang="ru-RU" sz="2000" dirty="0" err="1">
                <a:solidFill>
                  <a:schemeClr val="bg1"/>
                </a:solidFill>
              </a:rPr>
              <a:t>інших</a:t>
            </a:r>
            <a:r>
              <a:rPr lang="ru-RU" sz="2000" dirty="0">
                <a:solidFill>
                  <a:schemeClr val="bg1"/>
                </a:solidFill>
              </a:rPr>
              <a:t> </a:t>
            </a:r>
            <a:r>
              <a:rPr lang="ru-RU" sz="2000" dirty="0" err="1">
                <a:solidFill>
                  <a:schemeClr val="bg1"/>
                </a:solidFill>
              </a:rPr>
              <a:t>спеціалістів</a:t>
            </a:r>
            <a:r>
              <a:rPr lang="ru-RU" sz="2000" dirty="0">
                <a:solidFill>
                  <a:schemeClr val="bg1"/>
                </a:solidFill>
              </a:rPr>
              <a:t>, </a:t>
            </a:r>
            <a:r>
              <a:rPr lang="ru-RU" sz="2000" dirty="0" err="1">
                <a:solidFill>
                  <a:schemeClr val="bg1"/>
                </a:solidFill>
              </a:rPr>
              <a:t>які</a:t>
            </a:r>
            <a:r>
              <a:rPr lang="ru-RU" sz="2000" dirty="0">
                <a:solidFill>
                  <a:schemeClr val="bg1"/>
                </a:solidFill>
              </a:rPr>
              <a:t> </a:t>
            </a:r>
            <a:r>
              <a:rPr lang="ru-RU" sz="2000" dirty="0" err="1">
                <a:solidFill>
                  <a:schemeClr val="bg1"/>
                </a:solidFill>
              </a:rPr>
              <a:t>забезпечують</a:t>
            </a:r>
            <a:r>
              <a:rPr lang="ru-RU" sz="2000" dirty="0">
                <a:solidFill>
                  <a:schemeClr val="bg1"/>
                </a:solidFill>
              </a:rPr>
              <a:t>, </a:t>
            </a:r>
            <a:r>
              <a:rPr lang="ru-RU" sz="2000" dirty="0" err="1">
                <a:solidFill>
                  <a:schemeClr val="bg1"/>
                </a:solidFill>
              </a:rPr>
              <a:t>зокрема</a:t>
            </a:r>
            <a:r>
              <a:rPr lang="ru-RU" sz="2000" dirty="0">
                <a:solidFill>
                  <a:schemeClr val="bg1"/>
                </a:solidFill>
              </a:rPr>
              <a:t>, </a:t>
            </a:r>
            <a:r>
              <a:rPr lang="ru-RU" sz="2000" dirty="0" err="1">
                <a:solidFill>
                  <a:schemeClr val="bg1"/>
                </a:solidFill>
              </a:rPr>
              <a:t>організаційний</a:t>
            </a:r>
            <a:r>
              <a:rPr lang="ru-RU" sz="2000" dirty="0">
                <a:solidFill>
                  <a:schemeClr val="bg1"/>
                </a:solidFill>
              </a:rPr>
              <a:t>, </a:t>
            </a:r>
            <a:r>
              <a:rPr lang="ru-RU" sz="2000" dirty="0" err="1">
                <a:solidFill>
                  <a:schemeClr val="bg1"/>
                </a:solidFill>
              </a:rPr>
              <a:t>науково-методичний</a:t>
            </a:r>
            <a:r>
              <a:rPr lang="ru-RU" sz="2000" dirty="0">
                <a:solidFill>
                  <a:schemeClr val="bg1"/>
                </a:solidFill>
              </a:rPr>
              <a:t>, </a:t>
            </a:r>
            <a:r>
              <a:rPr lang="ru-RU" sz="2000" dirty="0" err="1">
                <a:solidFill>
                  <a:schemeClr val="bg1"/>
                </a:solidFill>
              </a:rPr>
              <a:t>медичний</a:t>
            </a:r>
            <a:r>
              <a:rPr lang="ru-RU" sz="2000" dirty="0">
                <a:solidFill>
                  <a:schemeClr val="bg1"/>
                </a:solidFill>
              </a:rPr>
              <a:t> </a:t>
            </a:r>
            <a:r>
              <a:rPr lang="ru-RU" sz="2000" dirty="0" err="1">
                <a:solidFill>
                  <a:schemeClr val="bg1"/>
                </a:solidFill>
              </a:rPr>
              <a:t>супровід</a:t>
            </a:r>
            <a:r>
              <a:rPr lang="ru-RU" sz="2000" dirty="0">
                <a:solidFill>
                  <a:schemeClr val="bg1"/>
                </a:solidFill>
              </a:rPr>
              <a:t>, </a:t>
            </a:r>
            <a:r>
              <a:rPr lang="ru-RU" sz="2000" dirty="0" err="1">
                <a:solidFill>
                  <a:schemeClr val="bg1"/>
                </a:solidFill>
              </a:rPr>
              <a:t>антидопінговий</a:t>
            </a:r>
            <a:r>
              <a:rPr lang="ru-RU" sz="2000" dirty="0">
                <a:solidFill>
                  <a:schemeClr val="bg1"/>
                </a:solidFill>
              </a:rPr>
              <a:t> контроль </a:t>
            </a:r>
            <a:r>
              <a:rPr lang="ru-RU" sz="2000" dirty="0" err="1">
                <a:solidFill>
                  <a:schemeClr val="bg1"/>
                </a:solidFill>
              </a:rPr>
              <a:t>тощо</a:t>
            </a:r>
            <a:r>
              <a:rPr lang="ru-RU" sz="2000" dirty="0">
                <a:solidFill>
                  <a:schemeClr val="bg1"/>
                </a:solidFill>
              </a:rPr>
              <a:t> </a:t>
            </a:r>
            <a:r>
              <a:rPr lang="ru-RU" sz="2000" dirty="0" err="1">
                <a:solidFill>
                  <a:schemeClr val="bg1"/>
                </a:solidFill>
              </a:rPr>
              <a:t>підготовки</a:t>
            </a:r>
            <a:r>
              <a:rPr lang="ru-RU" sz="2000" dirty="0">
                <a:solidFill>
                  <a:schemeClr val="bg1"/>
                </a:solidFill>
              </a:rPr>
              <a:t> </a:t>
            </a:r>
            <a:r>
              <a:rPr lang="ru-RU" sz="2000" dirty="0" err="1">
                <a:solidFill>
                  <a:schemeClr val="bg1"/>
                </a:solidFill>
              </a:rPr>
              <a:t>спортсменів</a:t>
            </a:r>
            <a:r>
              <a:rPr lang="ru-RU" sz="2000" dirty="0">
                <a:solidFill>
                  <a:schemeClr val="bg1"/>
                </a:solidFill>
              </a:rPr>
              <a:t>, </a:t>
            </a:r>
            <a:r>
              <a:rPr lang="ru-RU" sz="2000" dirty="0" err="1">
                <a:solidFill>
                  <a:schemeClr val="bg1"/>
                </a:solidFill>
              </a:rPr>
              <a:t>які</a:t>
            </a:r>
            <a:r>
              <a:rPr lang="ru-RU" sz="2000" dirty="0">
                <a:solidFill>
                  <a:schemeClr val="bg1"/>
                </a:solidFill>
              </a:rPr>
              <a:t> </a:t>
            </a:r>
            <a:r>
              <a:rPr lang="ru-RU" sz="2000" dirty="0" err="1">
                <a:solidFill>
                  <a:schemeClr val="bg1"/>
                </a:solidFill>
              </a:rPr>
              <a:t>включені</a:t>
            </a:r>
            <a:r>
              <a:rPr lang="ru-RU" sz="2000" dirty="0">
                <a:solidFill>
                  <a:schemeClr val="bg1"/>
                </a:solidFill>
              </a:rPr>
              <a:t> до складу </a:t>
            </a:r>
            <a:r>
              <a:rPr lang="ru-RU" sz="2000" dirty="0" err="1">
                <a:solidFill>
                  <a:schemeClr val="bg1"/>
                </a:solidFill>
              </a:rPr>
              <a:t>національних</a:t>
            </a:r>
            <a:r>
              <a:rPr lang="ru-RU" sz="2000" dirty="0">
                <a:solidFill>
                  <a:schemeClr val="bg1"/>
                </a:solidFill>
              </a:rPr>
              <a:t> </a:t>
            </a:r>
            <a:r>
              <a:rPr lang="ru-RU" sz="2000" dirty="0" err="1">
                <a:solidFill>
                  <a:schemeClr val="bg1"/>
                </a:solidFill>
              </a:rPr>
              <a:t>збірних</a:t>
            </a:r>
            <a:r>
              <a:rPr lang="ru-RU" sz="2000" dirty="0">
                <a:solidFill>
                  <a:schemeClr val="bg1"/>
                </a:solidFill>
              </a:rPr>
              <a:t> команд </a:t>
            </a:r>
            <a:r>
              <a:rPr lang="ru-RU" sz="2000" dirty="0" err="1">
                <a:solidFill>
                  <a:schemeClr val="bg1"/>
                </a:solidFill>
              </a:rPr>
              <a:t>України</a:t>
            </a:r>
            <a:r>
              <a:rPr lang="ru-RU" sz="2000" dirty="0">
                <a:solidFill>
                  <a:schemeClr val="bg1"/>
                </a:solidFill>
              </a:rPr>
              <a:t>.</a:t>
            </a:r>
          </a:p>
          <a:p>
            <a:pPr algn="ctr"/>
            <a:r>
              <a:rPr lang="ru-RU" sz="2000" dirty="0" err="1">
                <a:solidFill>
                  <a:schemeClr val="bg1"/>
                </a:solidFill>
              </a:rPr>
              <a:t>Підтвердними</a:t>
            </a:r>
            <a:r>
              <a:rPr lang="ru-RU" sz="2000" dirty="0">
                <a:solidFill>
                  <a:schemeClr val="bg1"/>
                </a:solidFill>
              </a:rPr>
              <a:t> документами є </a:t>
            </a:r>
            <a:r>
              <a:rPr lang="ru-RU" sz="2000" dirty="0" err="1">
                <a:solidFill>
                  <a:schemeClr val="bg1"/>
                </a:solidFill>
              </a:rPr>
              <a:t>рішення</a:t>
            </a:r>
            <a:r>
              <a:rPr lang="ru-RU" sz="2000" dirty="0">
                <a:solidFill>
                  <a:schemeClr val="bg1"/>
                </a:solidFill>
              </a:rPr>
              <a:t> </a:t>
            </a:r>
            <a:r>
              <a:rPr lang="ru-RU" sz="2000" dirty="0" err="1">
                <a:solidFill>
                  <a:schemeClr val="bg1"/>
                </a:solidFill>
              </a:rPr>
              <a:t>Мінмолодьспорту</a:t>
            </a:r>
            <a:r>
              <a:rPr lang="ru-RU" sz="2000" dirty="0">
                <a:solidFill>
                  <a:schemeClr val="bg1"/>
                </a:solidFill>
              </a:rPr>
              <a:t> </a:t>
            </a:r>
            <a:r>
              <a:rPr lang="ru-RU" sz="2000" dirty="0" err="1">
                <a:solidFill>
                  <a:schemeClr val="bg1"/>
                </a:solidFill>
              </a:rPr>
              <a:t>щодо</a:t>
            </a:r>
            <a:r>
              <a:rPr lang="ru-RU" sz="2000" dirty="0">
                <a:solidFill>
                  <a:schemeClr val="bg1"/>
                </a:solidFill>
              </a:rPr>
              <a:t> </a:t>
            </a:r>
            <a:r>
              <a:rPr lang="ru-RU" sz="2000" dirty="0" err="1">
                <a:solidFill>
                  <a:schemeClr val="bg1"/>
                </a:solidFill>
              </a:rPr>
              <a:t>включення</a:t>
            </a:r>
            <a:r>
              <a:rPr lang="ru-RU" sz="2000" dirty="0">
                <a:solidFill>
                  <a:schemeClr val="bg1"/>
                </a:solidFill>
              </a:rPr>
              <a:t> до складу </a:t>
            </a:r>
            <a:r>
              <a:rPr lang="ru-RU" sz="2000" dirty="0" err="1">
                <a:solidFill>
                  <a:schemeClr val="bg1"/>
                </a:solidFill>
              </a:rPr>
              <a:t>учасників</a:t>
            </a:r>
            <a:r>
              <a:rPr lang="ru-RU" sz="2000" dirty="0">
                <a:solidFill>
                  <a:schemeClr val="bg1"/>
                </a:solidFill>
              </a:rPr>
              <a:t> спортивного заходу.</a:t>
            </a:r>
          </a:p>
          <a:p>
            <a:pPr algn="ctr"/>
            <a:r>
              <a:rPr lang="ru-RU" sz="2000" dirty="0">
                <a:solidFill>
                  <a:schemeClr val="bg1"/>
                </a:solidFill>
              </a:rPr>
              <a:t>Члени </a:t>
            </a:r>
            <a:r>
              <a:rPr lang="ru-RU" sz="2000" dirty="0" err="1">
                <a:solidFill>
                  <a:schemeClr val="bg1"/>
                </a:solidFill>
              </a:rPr>
              <a:t>національних</a:t>
            </a:r>
            <a:r>
              <a:rPr lang="ru-RU" sz="2000" dirty="0">
                <a:solidFill>
                  <a:schemeClr val="bg1"/>
                </a:solidFill>
              </a:rPr>
              <a:t> </a:t>
            </a:r>
            <a:r>
              <a:rPr lang="ru-RU" sz="2000" dirty="0" err="1">
                <a:solidFill>
                  <a:schemeClr val="bg1"/>
                </a:solidFill>
              </a:rPr>
              <a:t>збірних</a:t>
            </a:r>
            <a:r>
              <a:rPr lang="ru-RU" sz="2000" dirty="0">
                <a:solidFill>
                  <a:schemeClr val="bg1"/>
                </a:solidFill>
              </a:rPr>
              <a:t> </a:t>
            </a:r>
            <a:r>
              <a:rPr lang="ru-RU" sz="2000" dirty="0" err="1">
                <a:solidFill>
                  <a:schemeClr val="bg1"/>
                </a:solidFill>
              </a:rPr>
              <a:t>України</a:t>
            </a:r>
            <a:r>
              <a:rPr lang="ru-RU" sz="2000" dirty="0">
                <a:solidFill>
                  <a:schemeClr val="bg1"/>
                </a:solidFill>
              </a:rPr>
              <a:t> </a:t>
            </a:r>
            <a:r>
              <a:rPr lang="ru-RU" sz="2000" dirty="0" err="1">
                <a:solidFill>
                  <a:schemeClr val="bg1"/>
                </a:solidFill>
              </a:rPr>
              <a:t>можуть</a:t>
            </a:r>
            <a:r>
              <a:rPr lang="ru-RU" sz="2000" dirty="0">
                <a:solidFill>
                  <a:schemeClr val="bg1"/>
                </a:solidFill>
              </a:rPr>
              <a:t> </a:t>
            </a:r>
            <a:r>
              <a:rPr lang="ru-RU" sz="2000" dirty="0" err="1">
                <a:solidFill>
                  <a:schemeClr val="bg1"/>
                </a:solidFill>
              </a:rPr>
              <a:t>безперервно</a:t>
            </a:r>
            <a:r>
              <a:rPr lang="ru-RU" sz="2000" dirty="0">
                <a:solidFill>
                  <a:schemeClr val="bg1"/>
                </a:solidFill>
              </a:rPr>
              <a:t> </a:t>
            </a:r>
            <a:r>
              <a:rPr lang="ru-RU" sz="2000" dirty="0" err="1">
                <a:solidFill>
                  <a:schemeClr val="bg1"/>
                </a:solidFill>
              </a:rPr>
              <a:t>перебувати</a:t>
            </a:r>
            <a:r>
              <a:rPr lang="ru-RU" sz="2000" dirty="0">
                <a:solidFill>
                  <a:schemeClr val="bg1"/>
                </a:solidFill>
              </a:rPr>
              <a:t> за кордоном не </a:t>
            </a:r>
            <a:r>
              <a:rPr lang="ru-RU" sz="2000" dirty="0" err="1">
                <a:solidFill>
                  <a:schemeClr val="bg1"/>
                </a:solidFill>
              </a:rPr>
              <a:t>більше</a:t>
            </a:r>
            <a:r>
              <a:rPr lang="ru-RU" sz="2000" dirty="0">
                <a:solidFill>
                  <a:schemeClr val="bg1"/>
                </a:solidFill>
              </a:rPr>
              <a:t> </a:t>
            </a:r>
            <a:r>
              <a:rPr lang="ru-RU" sz="2000" dirty="0" err="1">
                <a:solidFill>
                  <a:schemeClr val="bg1"/>
                </a:solidFill>
              </a:rPr>
              <a:t>ніж</a:t>
            </a:r>
            <a:r>
              <a:rPr lang="ru-RU" sz="2000" dirty="0">
                <a:solidFill>
                  <a:schemeClr val="bg1"/>
                </a:solidFill>
              </a:rPr>
              <a:t> 30 </a:t>
            </a:r>
            <a:r>
              <a:rPr lang="ru-RU" sz="2000" dirty="0" err="1">
                <a:solidFill>
                  <a:schemeClr val="bg1"/>
                </a:solidFill>
              </a:rPr>
              <a:t>днів</a:t>
            </a:r>
            <a:r>
              <a:rPr lang="ru-RU" sz="2000" dirty="0">
                <a:solidFill>
                  <a:schemeClr val="bg1"/>
                </a:solidFill>
              </a:rPr>
              <a:t>. Строк </a:t>
            </a:r>
            <a:r>
              <a:rPr lang="ru-RU" sz="2000" dirty="0" err="1">
                <a:solidFill>
                  <a:schemeClr val="bg1"/>
                </a:solidFill>
              </a:rPr>
              <a:t>перебування</a:t>
            </a:r>
            <a:r>
              <a:rPr lang="ru-RU" sz="2000" dirty="0">
                <a:solidFill>
                  <a:schemeClr val="bg1"/>
                </a:solidFill>
              </a:rPr>
              <a:t> за кордоном </a:t>
            </a:r>
            <a:r>
              <a:rPr lang="ru-RU" sz="2000" dirty="0" err="1">
                <a:solidFill>
                  <a:schemeClr val="bg1"/>
                </a:solidFill>
              </a:rPr>
              <a:t>може</a:t>
            </a:r>
            <a:r>
              <a:rPr lang="ru-RU" sz="2000" dirty="0">
                <a:solidFill>
                  <a:schemeClr val="bg1"/>
                </a:solidFill>
              </a:rPr>
              <a:t> бути </a:t>
            </a:r>
            <a:r>
              <a:rPr lang="ru-RU" sz="2000" dirty="0" err="1">
                <a:solidFill>
                  <a:schemeClr val="bg1"/>
                </a:solidFill>
              </a:rPr>
              <a:t>збільшений</a:t>
            </a:r>
            <a:r>
              <a:rPr lang="ru-RU" sz="2000" dirty="0">
                <a:solidFill>
                  <a:schemeClr val="bg1"/>
                </a:solidFill>
              </a:rPr>
              <a:t> у </a:t>
            </a:r>
            <a:r>
              <a:rPr lang="ru-RU" sz="2000" dirty="0" err="1">
                <a:solidFill>
                  <a:schemeClr val="bg1"/>
                </a:solidFill>
              </a:rPr>
              <a:t>разі</a:t>
            </a:r>
            <a:r>
              <a:rPr lang="ru-RU" sz="2000" dirty="0">
                <a:solidFill>
                  <a:schemeClr val="bg1"/>
                </a:solidFill>
              </a:rPr>
              <a:t>, коли </a:t>
            </a:r>
            <a:r>
              <a:rPr lang="ru-RU" sz="2000" dirty="0" err="1">
                <a:solidFill>
                  <a:schemeClr val="bg1"/>
                </a:solidFill>
              </a:rPr>
              <a:t>зазначені</a:t>
            </a:r>
            <a:r>
              <a:rPr lang="ru-RU" sz="2000" dirty="0">
                <a:solidFill>
                  <a:schemeClr val="bg1"/>
                </a:solidFill>
              </a:rPr>
              <a:t> особи </a:t>
            </a:r>
            <a:r>
              <a:rPr lang="ru-RU" sz="2000" dirty="0" err="1">
                <a:solidFill>
                  <a:schemeClr val="bg1"/>
                </a:solidFill>
              </a:rPr>
              <a:t>братимуть</a:t>
            </a:r>
            <a:r>
              <a:rPr lang="ru-RU" sz="2000" dirty="0">
                <a:solidFill>
                  <a:schemeClr val="bg1"/>
                </a:solidFill>
              </a:rPr>
              <a:t> участь в </a:t>
            </a:r>
            <a:r>
              <a:rPr lang="ru-RU" sz="2000" dirty="0" err="1">
                <a:solidFill>
                  <a:schemeClr val="bg1"/>
                </a:solidFill>
              </a:rPr>
              <a:t>іншому</a:t>
            </a:r>
            <a:r>
              <a:rPr lang="ru-RU" sz="2000" dirty="0">
                <a:solidFill>
                  <a:schemeClr val="bg1"/>
                </a:solidFill>
              </a:rPr>
              <a:t> спортивному </a:t>
            </a:r>
            <a:r>
              <a:rPr lang="ru-RU" sz="2000" dirty="0" err="1">
                <a:solidFill>
                  <a:schemeClr val="bg1"/>
                </a:solidFill>
              </a:rPr>
              <a:t>заході</a:t>
            </a:r>
            <a:r>
              <a:rPr lang="ru-RU" sz="2000" dirty="0">
                <a:solidFill>
                  <a:schemeClr val="bg1"/>
                </a:solidFill>
              </a:rPr>
              <a:t> в </a:t>
            </a:r>
            <a:r>
              <a:rPr lang="ru-RU" sz="2000" dirty="0" err="1">
                <a:solidFill>
                  <a:schemeClr val="bg1"/>
                </a:solidFill>
              </a:rPr>
              <a:t>іншій</a:t>
            </a:r>
            <a:r>
              <a:rPr lang="ru-RU" sz="2000" dirty="0">
                <a:solidFill>
                  <a:schemeClr val="bg1"/>
                </a:solidFill>
              </a:rPr>
              <a:t> </a:t>
            </a:r>
            <a:r>
              <a:rPr lang="ru-RU" sz="2000" dirty="0" err="1">
                <a:solidFill>
                  <a:schemeClr val="bg1"/>
                </a:solidFill>
              </a:rPr>
              <a:t>країні</a:t>
            </a:r>
            <a:r>
              <a:rPr lang="ru-RU" sz="2000" dirty="0">
                <a:solidFill>
                  <a:schemeClr val="bg1"/>
                </a:solidFill>
              </a:rPr>
              <a:t>, </a:t>
            </a:r>
            <a:r>
              <a:rPr lang="ru-RU" sz="2000" dirty="0" err="1">
                <a:solidFill>
                  <a:schemeClr val="bg1"/>
                </a:solidFill>
              </a:rPr>
              <a:t>який</a:t>
            </a:r>
            <a:r>
              <a:rPr lang="ru-RU" sz="2000" dirty="0">
                <a:solidFill>
                  <a:schemeClr val="bg1"/>
                </a:solidFill>
              </a:rPr>
              <a:t> </a:t>
            </a:r>
            <a:r>
              <a:rPr lang="ru-RU" sz="2000" dirty="0" err="1">
                <a:solidFill>
                  <a:schemeClr val="bg1"/>
                </a:solidFill>
              </a:rPr>
              <a:t>починається</a:t>
            </a:r>
            <a:r>
              <a:rPr lang="ru-RU" sz="2000" dirty="0">
                <a:solidFill>
                  <a:schemeClr val="bg1"/>
                </a:solidFill>
              </a:rPr>
              <a:t> </a:t>
            </a:r>
            <a:r>
              <a:rPr lang="ru-RU" sz="2000" dirty="0" err="1">
                <a:solidFill>
                  <a:schemeClr val="bg1"/>
                </a:solidFill>
              </a:rPr>
              <a:t>протягом</a:t>
            </a:r>
            <a:r>
              <a:rPr lang="ru-RU" sz="2000" dirty="0">
                <a:solidFill>
                  <a:schemeClr val="bg1"/>
                </a:solidFill>
              </a:rPr>
              <a:t> 10 </a:t>
            </a:r>
            <a:r>
              <a:rPr lang="ru-RU" sz="2000" dirty="0" err="1">
                <a:solidFill>
                  <a:schemeClr val="bg1"/>
                </a:solidFill>
              </a:rPr>
              <a:t>робочих</a:t>
            </a:r>
            <a:r>
              <a:rPr lang="ru-RU" sz="2000" dirty="0">
                <a:solidFill>
                  <a:schemeClr val="bg1"/>
                </a:solidFill>
              </a:rPr>
              <a:t> </a:t>
            </a:r>
            <a:r>
              <a:rPr lang="ru-RU" sz="2000" dirty="0" err="1">
                <a:solidFill>
                  <a:schemeClr val="bg1"/>
                </a:solidFill>
              </a:rPr>
              <a:t>днів</a:t>
            </a:r>
            <a:r>
              <a:rPr lang="ru-RU" sz="2000" dirty="0">
                <a:solidFill>
                  <a:schemeClr val="bg1"/>
                </a:solidFill>
              </a:rPr>
              <a:t> з дня </a:t>
            </a:r>
            <a:r>
              <a:rPr lang="ru-RU" sz="2000" dirty="0" err="1">
                <a:solidFill>
                  <a:schemeClr val="bg1"/>
                </a:solidFill>
              </a:rPr>
              <a:t>завершення</a:t>
            </a:r>
            <a:r>
              <a:rPr lang="ru-RU" sz="2000" dirty="0">
                <a:solidFill>
                  <a:schemeClr val="bg1"/>
                </a:solidFill>
              </a:rPr>
              <a:t> </a:t>
            </a:r>
            <a:r>
              <a:rPr lang="ru-RU" sz="2000" dirty="0" err="1">
                <a:solidFill>
                  <a:schemeClr val="bg1"/>
                </a:solidFill>
              </a:rPr>
              <a:t>попереднього</a:t>
            </a:r>
            <a:r>
              <a:rPr lang="ru-RU" sz="2000" dirty="0">
                <a:solidFill>
                  <a:schemeClr val="bg1"/>
                </a:solidFill>
              </a:rPr>
              <a:t> спортивного заходу.</a:t>
            </a:r>
            <a:endParaRPr lang="uk-UA" sz="2000" dirty="0">
              <a:solidFill>
                <a:schemeClr val="bg1"/>
              </a:solidFill>
            </a:endParaRPr>
          </a:p>
        </p:txBody>
      </p:sp>
      <p:pic>
        <p:nvPicPr>
          <p:cNvPr id="4" name="Рисунок 3">
            <a:extLst>
              <a:ext uri="{FF2B5EF4-FFF2-40B4-BE49-F238E27FC236}">
                <a16:creationId xmlns:a16="http://schemas.microsoft.com/office/drawing/2014/main" id="{9B92A7E4-2864-F94E-334B-B55BE47713E9}"/>
              </a:ext>
            </a:extLst>
          </p:cNvPr>
          <p:cNvPicPr>
            <a:picLocks noChangeAspect="1"/>
          </p:cNvPicPr>
          <p:nvPr/>
        </p:nvPicPr>
        <p:blipFill>
          <a:blip r:embed="rId3"/>
          <a:stretch>
            <a:fillRect/>
          </a:stretch>
        </p:blipFill>
        <p:spPr>
          <a:xfrm>
            <a:off x="2708939" y="3413048"/>
            <a:ext cx="6271288" cy="3297484"/>
          </a:xfrm>
          <a:prstGeom prst="rect">
            <a:avLst/>
          </a:prstGeom>
        </p:spPr>
      </p:pic>
    </p:spTree>
    <p:extLst>
      <p:ext uri="{BB962C8B-B14F-4D97-AF65-F5344CB8AC3E}">
        <p14:creationId xmlns:p14="http://schemas.microsoft.com/office/powerpoint/2010/main" val="150273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66B895-5FA1-E587-EBD7-601299D659C3}"/>
              </a:ext>
            </a:extLst>
          </p:cNvPr>
          <p:cNvSpPr txBox="1"/>
          <p:nvPr/>
        </p:nvSpPr>
        <p:spPr>
          <a:xfrm>
            <a:off x="768823" y="566678"/>
            <a:ext cx="11163869" cy="400110"/>
          </a:xfrm>
          <a:prstGeom prst="rect">
            <a:avLst/>
          </a:prstGeom>
          <a:noFill/>
        </p:spPr>
        <p:txBody>
          <a:bodyPr wrap="square">
            <a:spAutoFit/>
          </a:bodyPr>
          <a:lstStyle/>
          <a:p>
            <a:pPr algn="ctr"/>
            <a:endParaRPr lang="uk-UA" sz="2000" dirty="0">
              <a:solidFill>
                <a:schemeClr val="bg1"/>
              </a:solidFill>
              <a:highlight>
                <a:srgbClr val="FF0000"/>
              </a:highlight>
            </a:endParaRPr>
          </a:p>
        </p:txBody>
      </p:sp>
      <p:sp>
        <p:nvSpPr>
          <p:cNvPr id="5" name="TextBox 4">
            <a:extLst>
              <a:ext uri="{FF2B5EF4-FFF2-40B4-BE49-F238E27FC236}">
                <a16:creationId xmlns:a16="http://schemas.microsoft.com/office/drawing/2014/main" id="{8E14A719-FF05-94A5-A654-27C3F25B7F3A}"/>
              </a:ext>
            </a:extLst>
          </p:cNvPr>
          <p:cNvSpPr txBox="1"/>
          <p:nvPr/>
        </p:nvSpPr>
        <p:spPr>
          <a:xfrm>
            <a:off x="514066" y="139889"/>
            <a:ext cx="10909111" cy="3046988"/>
          </a:xfrm>
          <a:prstGeom prst="rect">
            <a:avLst/>
          </a:prstGeom>
          <a:noFill/>
        </p:spPr>
        <p:txBody>
          <a:bodyPr wrap="square">
            <a:spAutoFit/>
          </a:bodyPr>
          <a:lstStyle/>
          <a:p>
            <a:pPr algn="ctr"/>
            <a:r>
              <a:rPr lang="uk-UA" sz="3200" dirty="0">
                <a:solidFill>
                  <a:schemeClr val="bg1"/>
                </a:solidFill>
              </a:rPr>
              <a:t>Отримати консультацію з пить перетину кордону можливо на гарячій лінії Державної прикордонної служби України:</a:t>
            </a:r>
          </a:p>
          <a:p>
            <a:pPr algn="ctr"/>
            <a:endParaRPr lang="uk-UA" sz="3200" dirty="0">
              <a:solidFill>
                <a:schemeClr val="bg1"/>
              </a:solidFill>
            </a:endParaRPr>
          </a:p>
          <a:p>
            <a:pPr algn="ctr"/>
            <a:r>
              <a:rPr lang="uk-UA" sz="3200" dirty="0">
                <a:solidFill>
                  <a:schemeClr val="bg1"/>
                </a:solidFill>
                <a:highlight>
                  <a:srgbClr val="FF0000"/>
                </a:highlight>
              </a:rPr>
              <a:t>1598 для дзвінків з території України (лінія безкоштовна);</a:t>
            </a:r>
          </a:p>
          <a:p>
            <a:pPr algn="ctr"/>
            <a:r>
              <a:rPr lang="uk-UA" sz="3200" dirty="0">
                <a:solidFill>
                  <a:schemeClr val="bg1"/>
                </a:solidFill>
                <a:highlight>
                  <a:srgbClr val="FF0000"/>
                </a:highlight>
              </a:rPr>
              <a:t>+38(044)527-63-63 для дзвінків із-за кордону (згідно з тарифами відповідного оператора зв’язку).</a:t>
            </a:r>
          </a:p>
        </p:txBody>
      </p:sp>
      <p:pic>
        <p:nvPicPr>
          <p:cNvPr id="2" name="Рисунок 1">
            <a:extLst>
              <a:ext uri="{FF2B5EF4-FFF2-40B4-BE49-F238E27FC236}">
                <a16:creationId xmlns:a16="http://schemas.microsoft.com/office/drawing/2014/main" id="{8AB30635-4AF6-5739-EF15-B7AA0087940F}"/>
              </a:ext>
            </a:extLst>
          </p:cNvPr>
          <p:cNvPicPr>
            <a:picLocks noChangeAspect="1"/>
          </p:cNvPicPr>
          <p:nvPr/>
        </p:nvPicPr>
        <p:blipFill>
          <a:blip r:embed="rId3"/>
          <a:stretch>
            <a:fillRect/>
          </a:stretch>
        </p:blipFill>
        <p:spPr>
          <a:xfrm>
            <a:off x="2839090" y="3288912"/>
            <a:ext cx="5991012" cy="3429199"/>
          </a:xfrm>
          <a:prstGeom prst="rect">
            <a:avLst/>
          </a:prstGeom>
        </p:spPr>
      </p:pic>
    </p:spTree>
    <p:extLst>
      <p:ext uri="{BB962C8B-B14F-4D97-AF65-F5344CB8AC3E}">
        <p14:creationId xmlns:p14="http://schemas.microsoft.com/office/powerpoint/2010/main" val="348447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3A8744-2E8B-6F72-1F68-4EED6E2C372D}"/>
              </a:ext>
            </a:extLst>
          </p:cNvPr>
          <p:cNvSpPr txBox="1"/>
          <p:nvPr/>
        </p:nvSpPr>
        <p:spPr>
          <a:xfrm>
            <a:off x="595532" y="316915"/>
            <a:ext cx="11000936" cy="830997"/>
          </a:xfrm>
          <a:prstGeom prst="rect">
            <a:avLst/>
          </a:prstGeom>
          <a:noFill/>
        </p:spPr>
        <p:txBody>
          <a:bodyPr wrap="square">
            <a:spAutoFit/>
          </a:bodyPr>
          <a:lstStyle/>
          <a:p>
            <a:pPr algn="ctr"/>
            <a:r>
              <a:rPr lang="uk-UA" sz="2400" dirty="0">
                <a:solidFill>
                  <a:schemeClr val="bg1"/>
                </a:solidFill>
              </a:rPr>
              <a:t>Наразі, Україна перебуває в стані війни, тому перелік осіб, які вправі перетинати державний кордон під час дії воєнного стану, постійно змінюють і доповнюють.</a:t>
            </a:r>
          </a:p>
        </p:txBody>
      </p:sp>
      <p:cxnSp>
        <p:nvCxnSpPr>
          <p:cNvPr id="5" name="Прямая соединительная линия 4">
            <a:extLst>
              <a:ext uri="{FF2B5EF4-FFF2-40B4-BE49-F238E27FC236}">
                <a16:creationId xmlns:a16="http://schemas.microsoft.com/office/drawing/2014/main" id="{17F7A1CF-4303-3E17-720A-92F557638B7B}"/>
              </a:ext>
            </a:extLst>
          </p:cNvPr>
          <p:cNvCxnSpPr/>
          <p:nvPr/>
        </p:nvCxnSpPr>
        <p:spPr>
          <a:xfrm>
            <a:off x="0" y="1463040"/>
            <a:ext cx="12192000" cy="0"/>
          </a:xfrm>
          <a:prstGeom prst="line">
            <a:avLst/>
          </a:prstGeom>
        </p:spPr>
        <p:style>
          <a:lnRef idx="3">
            <a:schemeClr val="accent2"/>
          </a:lnRef>
          <a:fillRef idx="0">
            <a:schemeClr val="accent2"/>
          </a:fillRef>
          <a:effectRef idx="2">
            <a:schemeClr val="accent2"/>
          </a:effectRef>
          <a:fontRef idx="minor">
            <a:schemeClr val="tx1"/>
          </a:fontRef>
        </p:style>
      </p:cxnSp>
      <p:sp>
        <p:nvSpPr>
          <p:cNvPr id="7" name="TextBox 6">
            <a:extLst>
              <a:ext uri="{FF2B5EF4-FFF2-40B4-BE49-F238E27FC236}">
                <a16:creationId xmlns:a16="http://schemas.microsoft.com/office/drawing/2014/main" id="{153C7F36-A749-8181-DDD4-5BF93D7CD8CC}"/>
              </a:ext>
            </a:extLst>
          </p:cNvPr>
          <p:cNvSpPr txBox="1"/>
          <p:nvPr/>
        </p:nvSpPr>
        <p:spPr>
          <a:xfrm>
            <a:off x="595532" y="1673917"/>
            <a:ext cx="10550769" cy="830997"/>
          </a:xfrm>
          <a:prstGeom prst="rect">
            <a:avLst/>
          </a:prstGeom>
          <a:noFill/>
        </p:spPr>
        <p:txBody>
          <a:bodyPr wrap="square">
            <a:spAutoFit/>
          </a:bodyPr>
          <a:lstStyle/>
          <a:p>
            <a:pPr algn="ctr"/>
            <a:r>
              <a:rPr lang="ru-RU" sz="2400" dirty="0" err="1">
                <a:solidFill>
                  <a:schemeClr val="bg1"/>
                </a:solidFill>
              </a:rPr>
              <a:t>Питання</a:t>
            </a:r>
            <a:r>
              <a:rPr lang="ru-RU" sz="2400" dirty="0">
                <a:solidFill>
                  <a:schemeClr val="bg1"/>
                </a:solidFill>
              </a:rPr>
              <a:t> </a:t>
            </a:r>
            <a:r>
              <a:rPr lang="ru-RU" sz="2400" dirty="0" err="1">
                <a:solidFill>
                  <a:schemeClr val="bg1"/>
                </a:solidFill>
              </a:rPr>
              <a:t>обмеження</a:t>
            </a:r>
            <a:r>
              <a:rPr lang="ru-RU" sz="2400" dirty="0">
                <a:solidFill>
                  <a:schemeClr val="bg1"/>
                </a:solidFill>
              </a:rPr>
              <a:t> й </a:t>
            </a:r>
            <a:r>
              <a:rPr lang="ru-RU" sz="2400" dirty="0" err="1">
                <a:solidFill>
                  <a:schemeClr val="bg1"/>
                </a:solidFill>
              </a:rPr>
              <a:t>винятків</a:t>
            </a:r>
            <a:r>
              <a:rPr lang="ru-RU" sz="2400" dirty="0">
                <a:solidFill>
                  <a:schemeClr val="bg1"/>
                </a:solidFill>
              </a:rPr>
              <a:t> </a:t>
            </a:r>
            <a:r>
              <a:rPr lang="ru-RU" sz="2400" dirty="0" err="1">
                <a:solidFill>
                  <a:schemeClr val="bg1"/>
                </a:solidFill>
              </a:rPr>
              <a:t>щодо</a:t>
            </a:r>
            <a:r>
              <a:rPr lang="ru-RU" sz="2400" dirty="0">
                <a:solidFill>
                  <a:schemeClr val="bg1"/>
                </a:solidFill>
              </a:rPr>
              <a:t> </a:t>
            </a:r>
            <a:r>
              <a:rPr lang="ru-RU" sz="2400" dirty="0" err="1">
                <a:solidFill>
                  <a:schemeClr val="bg1"/>
                </a:solidFill>
              </a:rPr>
              <a:t>виїзду</a:t>
            </a:r>
            <a:r>
              <a:rPr lang="ru-RU" sz="2400" dirty="0">
                <a:solidFill>
                  <a:schemeClr val="bg1"/>
                </a:solidFill>
              </a:rPr>
              <a:t> за </a:t>
            </a:r>
            <a:r>
              <a:rPr lang="ru-RU" sz="2400" dirty="0" err="1">
                <a:solidFill>
                  <a:schemeClr val="bg1"/>
                </a:solidFill>
              </a:rPr>
              <a:t>межі</a:t>
            </a:r>
            <a:r>
              <a:rPr lang="ru-RU" sz="2400" dirty="0">
                <a:solidFill>
                  <a:schemeClr val="bg1"/>
                </a:solidFill>
              </a:rPr>
              <a:t> </a:t>
            </a:r>
            <a:r>
              <a:rPr lang="ru-RU" sz="2400" dirty="0" err="1">
                <a:solidFill>
                  <a:schemeClr val="bg1"/>
                </a:solidFill>
              </a:rPr>
              <a:t>України</a:t>
            </a:r>
            <a:r>
              <a:rPr lang="ru-RU" sz="2400" dirty="0">
                <a:solidFill>
                  <a:schemeClr val="bg1"/>
                </a:solidFill>
              </a:rPr>
              <a:t> на </a:t>
            </a:r>
            <a:r>
              <a:rPr lang="ru-RU" sz="2400" dirty="0" err="1">
                <a:solidFill>
                  <a:schemeClr val="bg1"/>
                </a:solidFill>
              </a:rPr>
              <a:t>період</a:t>
            </a:r>
            <a:r>
              <a:rPr lang="ru-RU" sz="2400" dirty="0">
                <a:solidFill>
                  <a:schemeClr val="bg1"/>
                </a:solidFill>
              </a:rPr>
              <a:t> </a:t>
            </a:r>
            <a:r>
              <a:rPr lang="ru-RU" sz="2400" dirty="0" err="1">
                <a:solidFill>
                  <a:schemeClr val="bg1"/>
                </a:solidFill>
              </a:rPr>
              <a:t>воєнного</a:t>
            </a:r>
            <a:r>
              <a:rPr lang="ru-RU" sz="2400" dirty="0">
                <a:solidFill>
                  <a:schemeClr val="bg1"/>
                </a:solidFill>
              </a:rPr>
              <a:t> стану </a:t>
            </a:r>
            <a:r>
              <a:rPr lang="ru-RU" sz="2400" dirty="0" err="1">
                <a:solidFill>
                  <a:schemeClr val="bg1"/>
                </a:solidFill>
              </a:rPr>
              <a:t>військовозобов’язаних</a:t>
            </a:r>
            <a:r>
              <a:rPr lang="ru-RU" sz="2400" dirty="0">
                <a:solidFill>
                  <a:schemeClr val="bg1"/>
                </a:solidFill>
              </a:rPr>
              <a:t>  </a:t>
            </a:r>
            <a:r>
              <a:rPr lang="ru-RU" sz="2400" dirty="0" err="1">
                <a:solidFill>
                  <a:schemeClr val="bg1"/>
                </a:solidFill>
              </a:rPr>
              <a:t>регулюють</a:t>
            </a:r>
            <a:r>
              <a:rPr lang="ru-RU" sz="2400" dirty="0">
                <a:solidFill>
                  <a:schemeClr val="bg1"/>
                </a:solidFill>
              </a:rPr>
              <a:t>:</a:t>
            </a:r>
            <a:endParaRPr lang="uk-UA" sz="2400" dirty="0">
              <a:solidFill>
                <a:schemeClr val="bg1"/>
              </a:solidFill>
            </a:endParaRPr>
          </a:p>
        </p:txBody>
      </p:sp>
      <p:sp>
        <p:nvSpPr>
          <p:cNvPr id="9" name="TextBox 8">
            <a:extLst>
              <a:ext uri="{FF2B5EF4-FFF2-40B4-BE49-F238E27FC236}">
                <a16:creationId xmlns:a16="http://schemas.microsoft.com/office/drawing/2014/main" id="{D2C914AF-F997-5303-0EDB-7BA5EB7477CD}"/>
              </a:ext>
            </a:extLst>
          </p:cNvPr>
          <p:cNvSpPr txBox="1"/>
          <p:nvPr/>
        </p:nvSpPr>
        <p:spPr>
          <a:xfrm>
            <a:off x="300110" y="2720311"/>
            <a:ext cx="3444134" cy="2677656"/>
          </a:xfrm>
          <a:prstGeom prst="rect">
            <a:avLst/>
          </a:prstGeom>
          <a:noFill/>
        </p:spPr>
        <p:txBody>
          <a:bodyPr wrap="square">
            <a:spAutoFit/>
          </a:bodyPr>
          <a:lstStyle/>
          <a:p>
            <a:pPr algn="ctr"/>
            <a:r>
              <a:rPr lang="uk-UA" sz="2800" dirty="0">
                <a:solidFill>
                  <a:srgbClr val="00B0F0"/>
                </a:solidFill>
              </a:rPr>
              <a:t>Закон України «Про мобілізаційну підготовку та мобілізацію» 21.10.1993 р. №3543 -</a:t>
            </a:r>
            <a:r>
              <a:rPr lang="en-US" sz="2800" dirty="0" err="1">
                <a:solidFill>
                  <a:srgbClr val="00B0F0"/>
                </a:solidFill>
              </a:rPr>
              <a:t>Xll</a:t>
            </a:r>
            <a:endParaRPr lang="uk-UA" sz="2800" dirty="0">
              <a:solidFill>
                <a:srgbClr val="00B0F0"/>
              </a:solidFill>
            </a:endParaRPr>
          </a:p>
        </p:txBody>
      </p:sp>
      <p:sp>
        <p:nvSpPr>
          <p:cNvPr id="11" name="TextBox 10">
            <a:extLst>
              <a:ext uri="{FF2B5EF4-FFF2-40B4-BE49-F238E27FC236}">
                <a16:creationId xmlns:a16="http://schemas.microsoft.com/office/drawing/2014/main" id="{0776DC6B-957F-E2B7-969A-94D9B2342AFC}"/>
              </a:ext>
            </a:extLst>
          </p:cNvPr>
          <p:cNvSpPr txBox="1"/>
          <p:nvPr/>
        </p:nvSpPr>
        <p:spPr>
          <a:xfrm>
            <a:off x="4053559" y="2720311"/>
            <a:ext cx="3634714" cy="2677656"/>
          </a:xfrm>
          <a:prstGeom prst="rect">
            <a:avLst/>
          </a:prstGeom>
          <a:noFill/>
        </p:spPr>
        <p:txBody>
          <a:bodyPr wrap="square">
            <a:spAutoFit/>
          </a:bodyPr>
          <a:lstStyle/>
          <a:p>
            <a:pPr algn="ctr"/>
            <a:r>
              <a:rPr lang="uk-UA" sz="2800" dirty="0">
                <a:solidFill>
                  <a:srgbClr val="00B0F0"/>
                </a:solidFill>
              </a:rPr>
              <a:t>Указ Президента України «Про введення воєнного стану в Україні» від 24.02.2022 р. №64/2022</a:t>
            </a:r>
          </a:p>
        </p:txBody>
      </p:sp>
      <p:sp>
        <p:nvSpPr>
          <p:cNvPr id="13" name="TextBox 12">
            <a:extLst>
              <a:ext uri="{FF2B5EF4-FFF2-40B4-BE49-F238E27FC236}">
                <a16:creationId xmlns:a16="http://schemas.microsoft.com/office/drawing/2014/main" id="{E62A0D93-45C5-7896-6D8D-A77DD2DF3D30}"/>
              </a:ext>
            </a:extLst>
          </p:cNvPr>
          <p:cNvSpPr txBox="1"/>
          <p:nvPr/>
        </p:nvSpPr>
        <p:spPr>
          <a:xfrm>
            <a:off x="7997588" y="2720311"/>
            <a:ext cx="3894302" cy="2677656"/>
          </a:xfrm>
          <a:prstGeom prst="rect">
            <a:avLst/>
          </a:prstGeom>
          <a:noFill/>
        </p:spPr>
        <p:txBody>
          <a:bodyPr wrap="square">
            <a:spAutoFit/>
          </a:bodyPr>
          <a:lstStyle/>
          <a:p>
            <a:r>
              <a:rPr lang="uk-UA" sz="2800" dirty="0">
                <a:solidFill>
                  <a:srgbClr val="00B0F0"/>
                </a:solidFill>
              </a:rPr>
              <a:t>Постанова Кабміну «Про затвердження Правил перетинання державного кордону громадянами України» від 27.01.95 р.№57</a:t>
            </a:r>
          </a:p>
        </p:txBody>
      </p:sp>
    </p:spTree>
    <p:extLst>
      <p:ext uri="{BB962C8B-B14F-4D97-AF65-F5344CB8AC3E}">
        <p14:creationId xmlns:p14="http://schemas.microsoft.com/office/powerpoint/2010/main" val="1224910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F4ADA7-B8B5-C629-3F37-8C70F7CD7DAD}"/>
              </a:ext>
            </a:extLst>
          </p:cNvPr>
          <p:cNvSpPr txBox="1"/>
          <p:nvPr/>
        </p:nvSpPr>
        <p:spPr>
          <a:xfrm>
            <a:off x="1196453" y="213899"/>
            <a:ext cx="9799093" cy="1200329"/>
          </a:xfrm>
          <a:prstGeom prst="rect">
            <a:avLst/>
          </a:prstGeom>
          <a:noFill/>
        </p:spPr>
        <p:txBody>
          <a:bodyPr wrap="square">
            <a:spAutoFit/>
          </a:bodyPr>
          <a:lstStyle/>
          <a:p>
            <a:pPr algn="ctr"/>
            <a:r>
              <a:rPr lang="uk-UA" sz="2400" dirty="0">
                <a:solidFill>
                  <a:schemeClr val="bg1"/>
                </a:solidFill>
              </a:rPr>
              <a:t>З метою здійснення заходів правового режиму воєнного стану обмежено виїзд з України громадян України чоловічої статі віком від 18 до 60 років. Але це не є абсолютною забороною</a:t>
            </a:r>
          </a:p>
        </p:txBody>
      </p:sp>
      <p:cxnSp>
        <p:nvCxnSpPr>
          <p:cNvPr id="5" name="Прямая соединительная линия 4">
            <a:extLst>
              <a:ext uri="{FF2B5EF4-FFF2-40B4-BE49-F238E27FC236}">
                <a16:creationId xmlns:a16="http://schemas.microsoft.com/office/drawing/2014/main" id="{9E9BD24B-2EA1-5EFD-608C-DCCEB7EF61A9}"/>
              </a:ext>
            </a:extLst>
          </p:cNvPr>
          <p:cNvCxnSpPr/>
          <p:nvPr/>
        </p:nvCxnSpPr>
        <p:spPr>
          <a:xfrm>
            <a:off x="0" y="1414228"/>
            <a:ext cx="12192000" cy="0"/>
          </a:xfrm>
          <a:prstGeom prst="line">
            <a:avLst/>
          </a:prstGeom>
        </p:spPr>
        <p:style>
          <a:lnRef idx="3">
            <a:schemeClr val="accent2"/>
          </a:lnRef>
          <a:fillRef idx="0">
            <a:schemeClr val="accent2"/>
          </a:fillRef>
          <a:effectRef idx="2">
            <a:schemeClr val="accent2"/>
          </a:effectRef>
          <a:fontRef idx="minor">
            <a:schemeClr val="tx1"/>
          </a:fontRef>
        </p:style>
      </p:cxnSp>
      <p:sp>
        <p:nvSpPr>
          <p:cNvPr id="8" name="TextBox 7">
            <a:extLst>
              <a:ext uri="{FF2B5EF4-FFF2-40B4-BE49-F238E27FC236}">
                <a16:creationId xmlns:a16="http://schemas.microsoft.com/office/drawing/2014/main" id="{0ABC96C4-6700-FF85-1F19-94C0AFFAF003}"/>
              </a:ext>
            </a:extLst>
          </p:cNvPr>
          <p:cNvSpPr txBox="1"/>
          <p:nvPr/>
        </p:nvSpPr>
        <p:spPr>
          <a:xfrm>
            <a:off x="0" y="2463361"/>
            <a:ext cx="3016155" cy="3785652"/>
          </a:xfrm>
          <a:prstGeom prst="rect">
            <a:avLst/>
          </a:prstGeom>
          <a:noFill/>
        </p:spPr>
        <p:txBody>
          <a:bodyPr wrap="square">
            <a:spAutoFit/>
          </a:bodyPr>
          <a:lstStyle/>
          <a:p>
            <a:pPr algn="just"/>
            <a:r>
              <a:rPr lang="ru-RU" sz="2400" dirty="0" err="1">
                <a:solidFill>
                  <a:schemeClr val="bg1"/>
                </a:solidFill>
              </a:rPr>
              <a:t>Кабінет</a:t>
            </a:r>
            <a:r>
              <a:rPr lang="ru-RU" sz="2400" dirty="0">
                <a:solidFill>
                  <a:schemeClr val="bg1"/>
                </a:solidFill>
              </a:rPr>
              <a:t> </a:t>
            </a:r>
            <a:r>
              <a:rPr lang="ru-RU" sz="2400" dirty="0" err="1">
                <a:solidFill>
                  <a:schemeClr val="bg1"/>
                </a:solidFill>
              </a:rPr>
              <a:t>Міністрів</a:t>
            </a:r>
            <a:r>
              <a:rPr lang="ru-RU" sz="2400" dirty="0">
                <a:solidFill>
                  <a:schemeClr val="bg1"/>
                </a:solidFill>
              </a:rPr>
              <a:t> </a:t>
            </a:r>
            <a:r>
              <a:rPr lang="ru-RU" sz="2400" dirty="0" err="1">
                <a:solidFill>
                  <a:schemeClr val="bg1"/>
                </a:solidFill>
              </a:rPr>
              <a:t>України</a:t>
            </a:r>
            <a:r>
              <a:rPr lang="ru-RU" sz="2400" dirty="0">
                <a:solidFill>
                  <a:schemeClr val="bg1"/>
                </a:solidFill>
              </a:rPr>
              <a:t> ЗАТВЕРДИВ постанову «Про </a:t>
            </a:r>
            <a:r>
              <a:rPr lang="ru-RU" sz="2400" dirty="0" err="1">
                <a:solidFill>
                  <a:schemeClr val="bg1"/>
                </a:solidFill>
              </a:rPr>
              <a:t>внесення</a:t>
            </a:r>
            <a:r>
              <a:rPr lang="ru-RU" sz="2400" dirty="0">
                <a:solidFill>
                  <a:schemeClr val="bg1"/>
                </a:solidFill>
              </a:rPr>
              <a:t> </a:t>
            </a:r>
            <a:r>
              <a:rPr lang="ru-RU" sz="2400" dirty="0" err="1">
                <a:solidFill>
                  <a:schemeClr val="bg1"/>
                </a:solidFill>
              </a:rPr>
              <a:t>змін</a:t>
            </a:r>
            <a:r>
              <a:rPr lang="ru-RU" sz="2400" dirty="0">
                <a:solidFill>
                  <a:schemeClr val="bg1"/>
                </a:solidFill>
              </a:rPr>
              <a:t> до Правил </a:t>
            </a:r>
            <a:r>
              <a:rPr lang="ru-RU" sz="2400" dirty="0" err="1">
                <a:solidFill>
                  <a:schemeClr val="bg1"/>
                </a:solidFill>
              </a:rPr>
              <a:t>перетинання</a:t>
            </a:r>
            <a:r>
              <a:rPr lang="ru-RU" sz="2400" dirty="0">
                <a:solidFill>
                  <a:schemeClr val="bg1"/>
                </a:solidFill>
              </a:rPr>
              <a:t> державного кордону </a:t>
            </a:r>
            <a:r>
              <a:rPr lang="ru-RU" sz="2400" dirty="0" err="1">
                <a:solidFill>
                  <a:schemeClr val="bg1"/>
                </a:solidFill>
              </a:rPr>
              <a:t>громадянами</a:t>
            </a:r>
            <a:r>
              <a:rPr lang="ru-RU" sz="2400" dirty="0">
                <a:solidFill>
                  <a:schemeClr val="bg1"/>
                </a:solidFill>
              </a:rPr>
              <a:t> </a:t>
            </a:r>
            <a:r>
              <a:rPr lang="ru-RU" sz="2400" dirty="0" err="1">
                <a:solidFill>
                  <a:schemeClr val="bg1"/>
                </a:solidFill>
              </a:rPr>
              <a:t>України</a:t>
            </a:r>
            <a:r>
              <a:rPr lang="ru-RU" sz="2400" dirty="0">
                <a:solidFill>
                  <a:schemeClr val="bg1"/>
                </a:solidFill>
              </a:rPr>
              <a:t>» </a:t>
            </a:r>
            <a:r>
              <a:rPr lang="ru-RU" sz="2400" dirty="0" err="1">
                <a:solidFill>
                  <a:schemeClr val="bg1"/>
                </a:solidFill>
              </a:rPr>
              <a:t>від</a:t>
            </a:r>
            <a:r>
              <a:rPr lang="ru-RU" sz="2400" dirty="0">
                <a:solidFill>
                  <a:schemeClr val="bg1"/>
                </a:solidFill>
              </a:rPr>
              <a:t> 12 </a:t>
            </a:r>
            <a:r>
              <a:rPr lang="ru-RU" sz="2400" dirty="0" err="1">
                <a:solidFill>
                  <a:schemeClr val="bg1"/>
                </a:solidFill>
              </a:rPr>
              <a:t>березня</a:t>
            </a:r>
            <a:r>
              <a:rPr lang="ru-RU" sz="2400" dirty="0">
                <a:solidFill>
                  <a:schemeClr val="bg1"/>
                </a:solidFill>
              </a:rPr>
              <a:t> 2022 р. № 264</a:t>
            </a:r>
          </a:p>
        </p:txBody>
      </p:sp>
      <p:pic>
        <p:nvPicPr>
          <p:cNvPr id="9" name="Рисунок 8">
            <a:extLst>
              <a:ext uri="{FF2B5EF4-FFF2-40B4-BE49-F238E27FC236}">
                <a16:creationId xmlns:a16="http://schemas.microsoft.com/office/drawing/2014/main" id="{BCF4D146-C083-B371-E4A6-499CE8581D3B}"/>
              </a:ext>
            </a:extLst>
          </p:cNvPr>
          <p:cNvPicPr>
            <a:picLocks noChangeAspect="1"/>
          </p:cNvPicPr>
          <p:nvPr/>
        </p:nvPicPr>
        <p:blipFill>
          <a:blip r:embed="rId3"/>
          <a:stretch>
            <a:fillRect/>
          </a:stretch>
        </p:blipFill>
        <p:spPr>
          <a:xfrm>
            <a:off x="3439235" y="3611247"/>
            <a:ext cx="4810409" cy="2960252"/>
          </a:xfrm>
          <a:prstGeom prst="rect">
            <a:avLst/>
          </a:prstGeom>
        </p:spPr>
      </p:pic>
      <p:sp>
        <p:nvSpPr>
          <p:cNvPr id="11" name="TextBox 10">
            <a:extLst>
              <a:ext uri="{FF2B5EF4-FFF2-40B4-BE49-F238E27FC236}">
                <a16:creationId xmlns:a16="http://schemas.microsoft.com/office/drawing/2014/main" id="{A95D9C95-FF10-9EB0-1391-A48D7B827088}"/>
              </a:ext>
            </a:extLst>
          </p:cNvPr>
          <p:cNvSpPr txBox="1"/>
          <p:nvPr/>
        </p:nvSpPr>
        <p:spPr>
          <a:xfrm>
            <a:off x="2905835" y="1584852"/>
            <a:ext cx="6107372" cy="707886"/>
          </a:xfrm>
          <a:prstGeom prst="rect">
            <a:avLst/>
          </a:prstGeom>
          <a:noFill/>
        </p:spPr>
        <p:txBody>
          <a:bodyPr wrap="square">
            <a:spAutoFit/>
          </a:bodyPr>
          <a:lstStyle/>
          <a:p>
            <a:r>
              <a:rPr lang="ru-RU" sz="2000" dirty="0">
                <a:solidFill>
                  <a:schemeClr val="bg1"/>
                </a:solidFill>
              </a:rPr>
              <a:t>Таким чином, Уряд вносить </a:t>
            </a:r>
            <a:r>
              <a:rPr lang="ru-RU" sz="2000" dirty="0" err="1">
                <a:solidFill>
                  <a:schemeClr val="bg1"/>
                </a:solidFill>
              </a:rPr>
              <a:t>зміни</a:t>
            </a:r>
            <a:r>
              <a:rPr lang="ru-RU" sz="2000" dirty="0">
                <a:solidFill>
                  <a:schemeClr val="bg1"/>
                </a:solidFill>
              </a:rPr>
              <a:t> до постанови №57 від.27.01.1995 р., а </a:t>
            </a:r>
            <a:r>
              <a:rPr lang="ru-RU" sz="2000" dirty="0" err="1">
                <a:solidFill>
                  <a:schemeClr val="bg1"/>
                </a:solidFill>
              </a:rPr>
              <a:t>саме</a:t>
            </a:r>
            <a:r>
              <a:rPr lang="ru-RU" sz="2000" dirty="0">
                <a:solidFill>
                  <a:schemeClr val="bg1"/>
                </a:solidFill>
              </a:rPr>
              <a:t>:</a:t>
            </a:r>
            <a:endParaRPr lang="uk-UA" sz="2000" dirty="0">
              <a:solidFill>
                <a:schemeClr val="bg1"/>
              </a:solidFill>
            </a:endParaRPr>
          </a:p>
        </p:txBody>
      </p:sp>
      <p:sp>
        <p:nvSpPr>
          <p:cNvPr id="13" name="TextBox 12">
            <a:extLst>
              <a:ext uri="{FF2B5EF4-FFF2-40B4-BE49-F238E27FC236}">
                <a16:creationId xmlns:a16="http://schemas.microsoft.com/office/drawing/2014/main" id="{D367C3AA-138E-6A46-00ED-69B5E45927E7}"/>
              </a:ext>
            </a:extLst>
          </p:cNvPr>
          <p:cNvSpPr txBox="1"/>
          <p:nvPr/>
        </p:nvSpPr>
        <p:spPr>
          <a:xfrm>
            <a:off x="8672724" y="2463361"/>
            <a:ext cx="3178083" cy="3785652"/>
          </a:xfrm>
          <a:prstGeom prst="rect">
            <a:avLst/>
          </a:prstGeom>
          <a:noFill/>
        </p:spPr>
        <p:txBody>
          <a:bodyPr wrap="square">
            <a:spAutoFit/>
          </a:bodyPr>
          <a:lstStyle/>
          <a:p>
            <a:pPr algn="just"/>
            <a:r>
              <a:rPr lang="uk-UA" sz="2400" dirty="0">
                <a:solidFill>
                  <a:schemeClr val="bg1"/>
                </a:solidFill>
              </a:rPr>
              <a:t>ПОСТАНОВА КАБІНЕТУ МІНІСТРІВ УКРАЇНИ</a:t>
            </a:r>
          </a:p>
          <a:p>
            <a:pPr algn="just"/>
            <a:r>
              <a:rPr lang="uk-UA" sz="2400" dirty="0">
                <a:solidFill>
                  <a:schemeClr val="bg1"/>
                </a:solidFill>
              </a:rPr>
              <a:t>від 20 травня 2022 р. № 615</a:t>
            </a:r>
          </a:p>
          <a:p>
            <a:pPr algn="just"/>
            <a:r>
              <a:rPr lang="uk-UA" sz="2400" dirty="0">
                <a:solidFill>
                  <a:schemeClr val="bg1"/>
                </a:solidFill>
              </a:rPr>
              <a:t>«Про внесення змін до постанов Кабінету Міністрів України від 27 січня 1995 р. № 57 і від 3 березня 2022 р. № 194»</a:t>
            </a:r>
          </a:p>
        </p:txBody>
      </p:sp>
    </p:spTree>
    <p:extLst>
      <p:ext uri="{BB962C8B-B14F-4D97-AF65-F5344CB8AC3E}">
        <p14:creationId xmlns:p14="http://schemas.microsoft.com/office/powerpoint/2010/main" val="1389589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D9E1761-E988-4ACC-3354-174D0AEA7A2F}"/>
              </a:ext>
            </a:extLst>
          </p:cNvPr>
          <p:cNvSpPr txBox="1"/>
          <p:nvPr/>
        </p:nvSpPr>
        <p:spPr>
          <a:xfrm>
            <a:off x="232012" y="122830"/>
            <a:ext cx="11791666" cy="1631216"/>
          </a:xfrm>
          <a:prstGeom prst="rect">
            <a:avLst/>
          </a:prstGeom>
          <a:noFill/>
        </p:spPr>
        <p:txBody>
          <a:bodyPr wrap="square">
            <a:spAutoFit/>
          </a:bodyPr>
          <a:lstStyle/>
          <a:p>
            <a:pPr algn="just"/>
            <a:r>
              <a:rPr lang="ru-RU" sz="2000" dirty="0">
                <a:solidFill>
                  <a:schemeClr val="bg1"/>
                </a:solidFill>
                <a:highlight>
                  <a:srgbClr val="800000"/>
                </a:highlight>
              </a:rPr>
              <a:t>В п.2. Постанови </a:t>
            </a:r>
            <a:r>
              <a:rPr lang="ru-RU" sz="2000" dirty="0" err="1">
                <a:solidFill>
                  <a:schemeClr val="bg1"/>
                </a:solidFill>
                <a:highlight>
                  <a:srgbClr val="800000"/>
                </a:highlight>
              </a:rPr>
              <a:t>Кабінету</a:t>
            </a:r>
            <a:r>
              <a:rPr lang="ru-RU" sz="2000" dirty="0">
                <a:solidFill>
                  <a:schemeClr val="bg1"/>
                </a:solidFill>
                <a:highlight>
                  <a:srgbClr val="800000"/>
                </a:highlight>
              </a:rPr>
              <a:t> </a:t>
            </a:r>
            <a:r>
              <a:rPr lang="ru-RU" sz="2000" dirty="0" err="1">
                <a:solidFill>
                  <a:schemeClr val="bg1"/>
                </a:solidFill>
                <a:highlight>
                  <a:srgbClr val="800000"/>
                </a:highlight>
              </a:rPr>
              <a:t>Міністрів</a:t>
            </a:r>
            <a:r>
              <a:rPr lang="ru-RU" sz="2000" dirty="0">
                <a:solidFill>
                  <a:schemeClr val="bg1"/>
                </a:solidFill>
                <a:highlight>
                  <a:srgbClr val="800000"/>
                </a:highlight>
              </a:rPr>
              <a:t> </a:t>
            </a:r>
            <a:r>
              <a:rPr lang="ru-RU" sz="2000" dirty="0" err="1">
                <a:solidFill>
                  <a:schemeClr val="bg1"/>
                </a:solidFill>
                <a:highlight>
                  <a:srgbClr val="800000"/>
                </a:highlight>
              </a:rPr>
              <a:t>України</a:t>
            </a:r>
            <a:r>
              <a:rPr lang="ru-RU" sz="2000" dirty="0">
                <a:solidFill>
                  <a:schemeClr val="bg1"/>
                </a:solidFill>
                <a:highlight>
                  <a:srgbClr val="800000"/>
                </a:highlight>
              </a:rPr>
              <a:t> «Про </a:t>
            </a:r>
            <a:r>
              <a:rPr lang="ru-RU" sz="2000" dirty="0" err="1">
                <a:solidFill>
                  <a:schemeClr val="bg1"/>
                </a:solidFill>
                <a:highlight>
                  <a:srgbClr val="800000"/>
                </a:highlight>
              </a:rPr>
              <a:t>затвердження</a:t>
            </a:r>
            <a:r>
              <a:rPr lang="ru-RU" sz="2000" dirty="0">
                <a:solidFill>
                  <a:schemeClr val="bg1"/>
                </a:solidFill>
                <a:highlight>
                  <a:srgbClr val="800000"/>
                </a:highlight>
              </a:rPr>
              <a:t> Правил </a:t>
            </a:r>
            <a:r>
              <a:rPr lang="ru-RU" sz="2000" dirty="0" err="1">
                <a:solidFill>
                  <a:schemeClr val="bg1"/>
                </a:solidFill>
                <a:highlight>
                  <a:srgbClr val="800000"/>
                </a:highlight>
              </a:rPr>
              <a:t>перетинання</a:t>
            </a:r>
            <a:r>
              <a:rPr lang="ru-RU" sz="2000" dirty="0">
                <a:solidFill>
                  <a:schemeClr val="bg1"/>
                </a:solidFill>
                <a:highlight>
                  <a:srgbClr val="800000"/>
                </a:highlight>
              </a:rPr>
              <a:t> державного кордону </a:t>
            </a:r>
            <a:r>
              <a:rPr lang="ru-RU" sz="2000" dirty="0" err="1">
                <a:solidFill>
                  <a:schemeClr val="bg1"/>
                </a:solidFill>
                <a:highlight>
                  <a:srgbClr val="800000"/>
                </a:highlight>
              </a:rPr>
              <a:t>громадянами</a:t>
            </a:r>
            <a:r>
              <a:rPr lang="ru-RU" sz="2000" dirty="0">
                <a:solidFill>
                  <a:schemeClr val="bg1"/>
                </a:solidFill>
                <a:highlight>
                  <a:srgbClr val="800000"/>
                </a:highlight>
              </a:rPr>
              <a:t> </a:t>
            </a:r>
            <a:r>
              <a:rPr lang="ru-RU" sz="2000" dirty="0" err="1">
                <a:solidFill>
                  <a:schemeClr val="bg1"/>
                </a:solidFill>
                <a:highlight>
                  <a:srgbClr val="800000"/>
                </a:highlight>
              </a:rPr>
              <a:t>України</a:t>
            </a:r>
            <a:r>
              <a:rPr lang="ru-RU" sz="2000" dirty="0">
                <a:solidFill>
                  <a:schemeClr val="bg1"/>
                </a:solidFill>
                <a:highlight>
                  <a:srgbClr val="800000"/>
                </a:highlight>
              </a:rPr>
              <a:t>» </a:t>
            </a:r>
            <a:r>
              <a:rPr lang="ru-RU" sz="2000" dirty="0" err="1">
                <a:solidFill>
                  <a:schemeClr val="bg1"/>
                </a:solidFill>
                <a:highlight>
                  <a:srgbClr val="800000"/>
                </a:highlight>
              </a:rPr>
              <a:t>від</a:t>
            </a:r>
            <a:r>
              <a:rPr lang="ru-RU" sz="2000" dirty="0">
                <a:solidFill>
                  <a:schemeClr val="bg1"/>
                </a:solidFill>
                <a:highlight>
                  <a:srgbClr val="800000"/>
                </a:highlight>
              </a:rPr>
              <a:t> 27.01.95 р.№57, </a:t>
            </a:r>
            <a:r>
              <a:rPr lang="ru-RU" sz="2000" dirty="0" err="1">
                <a:solidFill>
                  <a:schemeClr val="bg1"/>
                </a:solidFill>
                <a:highlight>
                  <a:srgbClr val="800000"/>
                </a:highlight>
              </a:rPr>
              <a:t>вказано</a:t>
            </a:r>
            <a:r>
              <a:rPr lang="ru-RU" sz="2000" dirty="0">
                <a:solidFill>
                  <a:schemeClr val="bg1"/>
                </a:solidFill>
                <a:highlight>
                  <a:srgbClr val="800000"/>
                </a:highlight>
              </a:rPr>
              <a:t>, </a:t>
            </a:r>
            <a:r>
              <a:rPr lang="ru-RU" sz="2000" dirty="0" err="1">
                <a:solidFill>
                  <a:schemeClr val="bg1"/>
                </a:solidFill>
                <a:highlight>
                  <a:srgbClr val="800000"/>
                </a:highlight>
              </a:rPr>
              <a:t>що</a:t>
            </a:r>
            <a:r>
              <a:rPr lang="ru-RU" sz="2000" dirty="0">
                <a:solidFill>
                  <a:schemeClr val="bg1"/>
                </a:solidFill>
                <a:highlight>
                  <a:srgbClr val="800000"/>
                </a:highlight>
              </a:rPr>
              <a:t> </a:t>
            </a:r>
            <a:r>
              <a:rPr lang="ru-RU" sz="2000" dirty="0" err="1">
                <a:solidFill>
                  <a:schemeClr val="bg1"/>
                </a:solidFill>
                <a:highlight>
                  <a:srgbClr val="800000"/>
                </a:highlight>
              </a:rPr>
              <a:t>перетинання</a:t>
            </a:r>
            <a:r>
              <a:rPr lang="ru-RU" sz="2000" dirty="0">
                <a:solidFill>
                  <a:schemeClr val="bg1"/>
                </a:solidFill>
                <a:highlight>
                  <a:srgbClr val="800000"/>
                </a:highlight>
              </a:rPr>
              <a:t>   </a:t>
            </a:r>
            <a:r>
              <a:rPr lang="ru-RU" sz="2000" dirty="0" err="1">
                <a:solidFill>
                  <a:schemeClr val="bg1"/>
                </a:solidFill>
                <a:highlight>
                  <a:srgbClr val="800000"/>
                </a:highlight>
              </a:rPr>
              <a:t>громадянами</a:t>
            </a:r>
            <a:r>
              <a:rPr lang="ru-RU" sz="2000" dirty="0">
                <a:solidFill>
                  <a:schemeClr val="bg1"/>
                </a:solidFill>
                <a:highlight>
                  <a:srgbClr val="800000"/>
                </a:highlight>
              </a:rPr>
              <a:t>   </a:t>
            </a:r>
            <a:r>
              <a:rPr lang="ru-RU" sz="2000" dirty="0" err="1">
                <a:solidFill>
                  <a:schemeClr val="bg1"/>
                </a:solidFill>
                <a:highlight>
                  <a:srgbClr val="800000"/>
                </a:highlight>
              </a:rPr>
              <a:t>України</a:t>
            </a:r>
            <a:r>
              <a:rPr lang="ru-RU" sz="2000" dirty="0">
                <a:solidFill>
                  <a:schemeClr val="bg1"/>
                </a:solidFill>
                <a:highlight>
                  <a:srgbClr val="800000"/>
                </a:highlight>
              </a:rPr>
              <a:t>    державного кордону </a:t>
            </a:r>
            <a:r>
              <a:rPr lang="ru-RU" sz="2000" dirty="0" err="1">
                <a:solidFill>
                  <a:schemeClr val="bg1"/>
                </a:solidFill>
                <a:highlight>
                  <a:srgbClr val="800000"/>
                </a:highlight>
              </a:rPr>
              <a:t>здійснюється</a:t>
            </a:r>
            <a:r>
              <a:rPr lang="ru-RU" sz="2000" dirty="0">
                <a:solidFill>
                  <a:schemeClr val="bg1"/>
                </a:solidFill>
                <a:highlight>
                  <a:srgbClr val="800000"/>
                </a:highlight>
              </a:rPr>
              <a:t> в пунктах пропуску через </a:t>
            </a:r>
            <a:r>
              <a:rPr lang="ru-RU" sz="2000" dirty="0" err="1">
                <a:solidFill>
                  <a:schemeClr val="bg1"/>
                </a:solidFill>
                <a:highlight>
                  <a:srgbClr val="800000"/>
                </a:highlight>
              </a:rPr>
              <a:t>державний</a:t>
            </a:r>
            <a:r>
              <a:rPr lang="ru-RU" sz="2000" dirty="0">
                <a:solidFill>
                  <a:schemeClr val="bg1"/>
                </a:solidFill>
                <a:highlight>
                  <a:srgbClr val="800000"/>
                </a:highlight>
              </a:rPr>
              <a:t>  кордон та пунктах контролю,  </a:t>
            </a:r>
            <a:r>
              <a:rPr lang="ru-RU" sz="2000" dirty="0" err="1">
                <a:solidFill>
                  <a:schemeClr val="bg1"/>
                </a:solidFill>
                <a:highlight>
                  <a:srgbClr val="800000"/>
                </a:highlight>
              </a:rPr>
              <a:t>якщо</a:t>
            </a:r>
            <a:r>
              <a:rPr lang="ru-RU" sz="2000" dirty="0">
                <a:solidFill>
                  <a:schemeClr val="bg1"/>
                </a:solidFill>
                <a:highlight>
                  <a:srgbClr val="800000"/>
                </a:highlight>
              </a:rPr>
              <a:t> </a:t>
            </a:r>
            <a:r>
              <a:rPr lang="ru-RU" sz="2000" dirty="0" err="1">
                <a:solidFill>
                  <a:schemeClr val="bg1"/>
                </a:solidFill>
                <a:highlight>
                  <a:srgbClr val="800000"/>
                </a:highlight>
              </a:rPr>
              <a:t>інше</a:t>
            </a:r>
            <a:r>
              <a:rPr lang="ru-RU" sz="2000" dirty="0">
                <a:solidFill>
                  <a:schemeClr val="bg1"/>
                </a:solidFill>
                <a:highlight>
                  <a:srgbClr val="800000"/>
                </a:highlight>
              </a:rPr>
              <a:t> не  </a:t>
            </a:r>
            <a:r>
              <a:rPr lang="ru-RU" sz="2000" dirty="0" err="1">
                <a:solidFill>
                  <a:schemeClr val="bg1"/>
                </a:solidFill>
                <a:highlight>
                  <a:srgbClr val="800000"/>
                </a:highlight>
              </a:rPr>
              <a:t>передбачено</a:t>
            </a:r>
            <a:r>
              <a:rPr lang="ru-RU" sz="2000" dirty="0">
                <a:solidFill>
                  <a:schemeClr val="bg1"/>
                </a:solidFill>
                <a:highlight>
                  <a:srgbClr val="800000"/>
                </a:highlight>
              </a:rPr>
              <a:t> законом,  за одним з таких </a:t>
            </a:r>
            <a:r>
              <a:rPr lang="ru-RU" sz="2000" dirty="0" err="1">
                <a:solidFill>
                  <a:schemeClr val="bg1"/>
                </a:solidFill>
                <a:highlight>
                  <a:srgbClr val="800000"/>
                </a:highlight>
              </a:rPr>
              <a:t>документів</a:t>
            </a:r>
            <a:r>
              <a:rPr lang="ru-RU" sz="2000" dirty="0">
                <a:solidFill>
                  <a:schemeClr val="bg1"/>
                </a:solidFill>
                <a:highlight>
                  <a:srgbClr val="800000"/>
                </a:highlight>
              </a:rPr>
              <a:t>,  </a:t>
            </a:r>
            <a:r>
              <a:rPr lang="ru-RU" sz="2000" dirty="0" err="1">
                <a:solidFill>
                  <a:schemeClr val="bg1"/>
                </a:solidFill>
                <a:highlight>
                  <a:srgbClr val="800000"/>
                </a:highlight>
              </a:rPr>
              <a:t>що</a:t>
            </a:r>
            <a:r>
              <a:rPr lang="ru-RU" sz="2000" dirty="0">
                <a:solidFill>
                  <a:schemeClr val="bg1"/>
                </a:solidFill>
                <a:highlight>
                  <a:srgbClr val="800000"/>
                </a:highlight>
              </a:rPr>
              <a:t> </a:t>
            </a:r>
            <a:r>
              <a:rPr lang="ru-RU" sz="2000" dirty="0" err="1">
                <a:solidFill>
                  <a:schemeClr val="bg1"/>
                </a:solidFill>
                <a:highlight>
                  <a:srgbClr val="800000"/>
                </a:highlight>
              </a:rPr>
              <a:t>дають</a:t>
            </a:r>
            <a:r>
              <a:rPr lang="ru-RU" sz="2000" dirty="0">
                <a:solidFill>
                  <a:schemeClr val="bg1"/>
                </a:solidFill>
                <a:highlight>
                  <a:srgbClr val="800000"/>
                </a:highlight>
              </a:rPr>
              <a:t> право  на </a:t>
            </a:r>
            <a:r>
              <a:rPr lang="ru-RU" sz="2000" dirty="0" err="1">
                <a:solidFill>
                  <a:schemeClr val="bg1"/>
                </a:solidFill>
                <a:highlight>
                  <a:srgbClr val="800000"/>
                </a:highlight>
              </a:rPr>
              <a:t>виїзд</a:t>
            </a:r>
            <a:r>
              <a:rPr lang="ru-RU" sz="2000" dirty="0">
                <a:solidFill>
                  <a:schemeClr val="bg1"/>
                </a:solidFill>
                <a:highlight>
                  <a:srgbClr val="800000"/>
                </a:highlight>
              </a:rPr>
              <a:t> з </a:t>
            </a:r>
            <a:r>
              <a:rPr lang="ru-RU" sz="2000" dirty="0" err="1">
                <a:solidFill>
                  <a:schemeClr val="bg1"/>
                </a:solidFill>
                <a:highlight>
                  <a:srgbClr val="800000"/>
                </a:highlight>
              </a:rPr>
              <a:t>України</a:t>
            </a:r>
            <a:r>
              <a:rPr lang="ru-RU" sz="2000" dirty="0">
                <a:solidFill>
                  <a:schemeClr val="bg1"/>
                </a:solidFill>
                <a:highlight>
                  <a:srgbClr val="800000"/>
                </a:highlight>
              </a:rPr>
              <a:t> і </a:t>
            </a:r>
            <a:r>
              <a:rPr lang="ru-RU" sz="2000" dirty="0" err="1">
                <a:solidFill>
                  <a:schemeClr val="bg1"/>
                </a:solidFill>
                <a:highlight>
                  <a:srgbClr val="800000"/>
                </a:highlight>
              </a:rPr>
              <a:t>в'їзд</a:t>
            </a:r>
            <a:r>
              <a:rPr lang="ru-RU" sz="2000" dirty="0">
                <a:solidFill>
                  <a:schemeClr val="bg1"/>
                </a:solidFill>
                <a:highlight>
                  <a:srgbClr val="800000"/>
                </a:highlight>
              </a:rPr>
              <a:t> в </a:t>
            </a:r>
            <a:r>
              <a:rPr lang="ru-RU" sz="2000" dirty="0" err="1">
                <a:solidFill>
                  <a:schemeClr val="bg1"/>
                </a:solidFill>
                <a:highlight>
                  <a:srgbClr val="800000"/>
                </a:highlight>
              </a:rPr>
              <a:t>Україну</a:t>
            </a:r>
            <a:r>
              <a:rPr lang="ru-RU" sz="2000" dirty="0">
                <a:solidFill>
                  <a:schemeClr val="bg1"/>
                </a:solidFill>
                <a:highlight>
                  <a:srgbClr val="800000"/>
                </a:highlight>
              </a:rPr>
              <a:t>:      </a:t>
            </a:r>
            <a:endParaRPr lang="uk-UA" sz="2000" dirty="0">
              <a:solidFill>
                <a:schemeClr val="bg1"/>
              </a:solidFill>
              <a:highlight>
                <a:srgbClr val="800000"/>
              </a:highlight>
            </a:endParaRPr>
          </a:p>
        </p:txBody>
      </p:sp>
      <p:sp>
        <p:nvSpPr>
          <p:cNvPr id="11" name="TextBox 10">
            <a:extLst>
              <a:ext uri="{FF2B5EF4-FFF2-40B4-BE49-F238E27FC236}">
                <a16:creationId xmlns:a16="http://schemas.microsoft.com/office/drawing/2014/main" id="{14B7DA37-497E-E7BA-00F4-71A6D0BAB399}"/>
              </a:ext>
            </a:extLst>
          </p:cNvPr>
          <p:cNvSpPr txBox="1"/>
          <p:nvPr/>
        </p:nvSpPr>
        <p:spPr>
          <a:xfrm>
            <a:off x="232012" y="2193836"/>
            <a:ext cx="6496334" cy="4154984"/>
          </a:xfrm>
          <a:prstGeom prst="rect">
            <a:avLst/>
          </a:prstGeom>
          <a:noFill/>
        </p:spPr>
        <p:txBody>
          <a:bodyPr wrap="square">
            <a:spAutoFit/>
          </a:bodyPr>
          <a:lstStyle/>
          <a:p>
            <a:r>
              <a:rPr lang="ru-RU" sz="2400" dirty="0">
                <a:solidFill>
                  <a:schemeClr val="bg1"/>
                </a:solidFill>
              </a:rPr>
              <a:t>1) паспорт </a:t>
            </a:r>
            <a:r>
              <a:rPr lang="ru-RU" sz="2400" dirty="0" err="1">
                <a:solidFill>
                  <a:schemeClr val="bg1"/>
                </a:solidFill>
              </a:rPr>
              <a:t>громадянина</a:t>
            </a:r>
            <a:r>
              <a:rPr lang="ru-RU" sz="2400" dirty="0">
                <a:solidFill>
                  <a:schemeClr val="bg1"/>
                </a:solidFill>
              </a:rPr>
              <a:t> </a:t>
            </a:r>
            <a:r>
              <a:rPr lang="ru-RU" sz="2400" dirty="0" err="1">
                <a:solidFill>
                  <a:schemeClr val="bg1"/>
                </a:solidFill>
              </a:rPr>
              <a:t>України</a:t>
            </a:r>
            <a:r>
              <a:rPr lang="ru-RU" sz="2400" dirty="0">
                <a:solidFill>
                  <a:schemeClr val="bg1"/>
                </a:solidFill>
              </a:rPr>
              <a:t> для </a:t>
            </a:r>
            <a:r>
              <a:rPr lang="ru-RU" sz="2400" dirty="0" err="1">
                <a:solidFill>
                  <a:schemeClr val="bg1"/>
                </a:solidFill>
              </a:rPr>
              <a:t>виїзду</a:t>
            </a:r>
            <a:r>
              <a:rPr lang="ru-RU" sz="2400" dirty="0">
                <a:solidFill>
                  <a:schemeClr val="bg1"/>
                </a:solidFill>
              </a:rPr>
              <a:t> за кордон; </a:t>
            </a:r>
          </a:p>
          <a:p>
            <a:r>
              <a:rPr lang="ru-RU" sz="2400" dirty="0">
                <a:solidFill>
                  <a:schemeClr val="bg1"/>
                </a:solidFill>
              </a:rPr>
              <a:t>2) </a:t>
            </a:r>
            <a:r>
              <a:rPr lang="ru-RU" sz="2400" dirty="0" err="1">
                <a:solidFill>
                  <a:schemeClr val="bg1"/>
                </a:solidFill>
              </a:rPr>
              <a:t>дипломатичний</a:t>
            </a:r>
            <a:r>
              <a:rPr lang="ru-RU" sz="2400" dirty="0">
                <a:solidFill>
                  <a:schemeClr val="bg1"/>
                </a:solidFill>
              </a:rPr>
              <a:t> паспорт; </a:t>
            </a:r>
          </a:p>
          <a:p>
            <a:r>
              <a:rPr lang="ru-RU" sz="2400" dirty="0">
                <a:solidFill>
                  <a:schemeClr val="bg1"/>
                </a:solidFill>
              </a:rPr>
              <a:t>3) </a:t>
            </a:r>
            <a:r>
              <a:rPr lang="ru-RU" sz="2400" dirty="0" err="1">
                <a:solidFill>
                  <a:schemeClr val="bg1"/>
                </a:solidFill>
              </a:rPr>
              <a:t>службовий</a:t>
            </a:r>
            <a:r>
              <a:rPr lang="ru-RU" sz="2400" dirty="0">
                <a:solidFill>
                  <a:schemeClr val="bg1"/>
                </a:solidFill>
              </a:rPr>
              <a:t> паспорт; </a:t>
            </a:r>
          </a:p>
          <a:p>
            <a:r>
              <a:rPr lang="ru-RU" sz="2400" dirty="0">
                <a:solidFill>
                  <a:schemeClr val="bg1"/>
                </a:solidFill>
              </a:rPr>
              <a:t>4)  </a:t>
            </a:r>
            <a:r>
              <a:rPr lang="ru-RU" sz="2400" dirty="0" err="1">
                <a:solidFill>
                  <a:schemeClr val="bg1"/>
                </a:solidFill>
              </a:rPr>
              <a:t>проїзний</a:t>
            </a:r>
            <a:r>
              <a:rPr lang="ru-RU" sz="2400" dirty="0">
                <a:solidFill>
                  <a:schemeClr val="bg1"/>
                </a:solidFill>
              </a:rPr>
              <a:t> документ </a:t>
            </a:r>
            <a:r>
              <a:rPr lang="ru-RU" sz="2400" dirty="0" err="1">
                <a:solidFill>
                  <a:schemeClr val="bg1"/>
                </a:solidFill>
              </a:rPr>
              <a:t>дитини</a:t>
            </a:r>
            <a:r>
              <a:rPr lang="ru-RU" sz="2400" dirty="0">
                <a:solidFill>
                  <a:schemeClr val="bg1"/>
                </a:solidFill>
              </a:rPr>
              <a:t> (</a:t>
            </a:r>
            <a:r>
              <a:rPr lang="ru-RU" sz="2400" dirty="0" err="1">
                <a:solidFill>
                  <a:schemeClr val="bg1"/>
                </a:solidFill>
              </a:rPr>
              <a:t>чинний</a:t>
            </a:r>
            <a:r>
              <a:rPr lang="ru-RU" sz="2400" dirty="0">
                <a:solidFill>
                  <a:schemeClr val="bg1"/>
                </a:solidFill>
              </a:rPr>
              <a:t> </a:t>
            </a:r>
            <a:r>
              <a:rPr lang="ru-RU" sz="2400" dirty="0" err="1">
                <a:solidFill>
                  <a:schemeClr val="bg1"/>
                </a:solidFill>
              </a:rPr>
              <a:t>протягом</a:t>
            </a:r>
            <a:r>
              <a:rPr lang="ru-RU" sz="2400" dirty="0">
                <a:solidFill>
                  <a:schemeClr val="bg1"/>
                </a:solidFill>
              </a:rPr>
              <a:t> строку, на </a:t>
            </a:r>
            <a:r>
              <a:rPr lang="ru-RU" sz="2400" dirty="0" err="1">
                <a:solidFill>
                  <a:schemeClr val="bg1"/>
                </a:solidFill>
              </a:rPr>
              <a:t>який</a:t>
            </a:r>
            <a:r>
              <a:rPr lang="ru-RU" sz="2400" dirty="0">
                <a:solidFill>
                  <a:schemeClr val="bg1"/>
                </a:solidFill>
              </a:rPr>
              <a:t> </a:t>
            </a:r>
          </a:p>
          <a:p>
            <a:r>
              <a:rPr lang="ru-RU" sz="2400" dirty="0" err="1">
                <a:solidFill>
                  <a:schemeClr val="bg1"/>
                </a:solidFill>
              </a:rPr>
              <a:t>він</a:t>
            </a:r>
            <a:r>
              <a:rPr lang="ru-RU" sz="2400" dirty="0">
                <a:solidFill>
                  <a:schemeClr val="bg1"/>
                </a:solidFill>
              </a:rPr>
              <a:t> </a:t>
            </a:r>
            <a:r>
              <a:rPr lang="ru-RU" sz="2400" dirty="0" err="1">
                <a:solidFill>
                  <a:schemeClr val="bg1"/>
                </a:solidFill>
              </a:rPr>
              <a:t>виданий</a:t>
            </a:r>
            <a:r>
              <a:rPr lang="ru-RU" sz="2400" dirty="0">
                <a:solidFill>
                  <a:schemeClr val="bg1"/>
                </a:solidFill>
              </a:rPr>
              <a:t>); { </a:t>
            </a:r>
            <a:r>
              <a:rPr lang="ru-RU" sz="2400" dirty="0" err="1">
                <a:solidFill>
                  <a:schemeClr val="bg1"/>
                </a:solidFill>
              </a:rPr>
              <a:t>Підпункт</a:t>
            </a:r>
            <a:r>
              <a:rPr lang="ru-RU" sz="2400" dirty="0">
                <a:solidFill>
                  <a:schemeClr val="bg1"/>
                </a:solidFill>
              </a:rPr>
              <a:t> 4 пункту 2 в </a:t>
            </a:r>
            <a:r>
              <a:rPr lang="ru-RU" sz="2400" dirty="0" err="1">
                <a:solidFill>
                  <a:schemeClr val="bg1"/>
                </a:solidFill>
              </a:rPr>
              <a:t>редакції</a:t>
            </a:r>
            <a:r>
              <a:rPr lang="ru-RU" sz="2400" dirty="0">
                <a:solidFill>
                  <a:schemeClr val="bg1"/>
                </a:solidFill>
              </a:rPr>
              <a:t> Постанови КМ N 527 ( 527-2018-п )  </a:t>
            </a:r>
            <a:r>
              <a:rPr lang="ru-RU" sz="2400" dirty="0" err="1">
                <a:solidFill>
                  <a:schemeClr val="bg1"/>
                </a:solidFill>
              </a:rPr>
              <a:t>від</a:t>
            </a:r>
            <a:r>
              <a:rPr lang="ru-RU" sz="2400" dirty="0">
                <a:solidFill>
                  <a:schemeClr val="bg1"/>
                </a:solidFill>
              </a:rPr>
              <a:t> 04.07.2018 } </a:t>
            </a:r>
          </a:p>
          <a:p>
            <a:r>
              <a:rPr lang="ru-RU" sz="2400" dirty="0">
                <a:solidFill>
                  <a:schemeClr val="bg1"/>
                </a:solidFill>
              </a:rPr>
              <a:t>5) </a:t>
            </a:r>
            <a:r>
              <a:rPr lang="ru-RU" sz="2400" dirty="0" err="1">
                <a:solidFill>
                  <a:schemeClr val="bg1"/>
                </a:solidFill>
              </a:rPr>
              <a:t>посвідчення</a:t>
            </a:r>
            <a:r>
              <a:rPr lang="ru-RU" sz="2400" dirty="0">
                <a:solidFill>
                  <a:schemeClr val="bg1"/>
                </a:solidFill>
              </a:rPr>
              <a:t> особи моряка; </a:t>
            </a:r>
          </a:p>
          <a:p>
            <a:r>
              <a:rPr lang="ru-RU" sz="2400" dirty="0">
                <a:solidFill>
                  <a:schemeClr val="bg1"/>
                </a:solidFill>
              </a:rPr>
              <a:t>6) </a:t>
            </a:r>
            <a:r>
              <a:rPr lang="ru-RU" sz="2400" dirty="0" err="1">
                <a:solidFill>
                  <a:schemeClr val="bg1"/>
                </a:solidFill>
              </a:rPr>
              <a:t>посвідчення</a:t>
            </a:r>
            <a:r>
              <a:rPr lang="ru-RU" sz="2400" dirty="0">
                <a:solidFill>
                  <a:schemeClr val="bg1"/>
                </a:solidFill>
              </a:rPr>
              <a:t> члена </a:t>
            </a:r>
            <a:r>
              <a:rPr lang="ru-RU" sz="2400" dirty="0" err="1">
                <a:solidFill>
                  <a:schemeClr val="bg1"/>
                </a:solidFill>
              </a:rPr>
              <a:t>екіпажу</a:t>
            </a:r>
            <a:r>
              <a:rPr lang="ru-RU" sz="2400" dirty="0">
                <a:solidFill>
                  <a:schemeClr val="bg1"/>
                </a:solidFill>
              </a:rPr>
              <a:t>.</a:t>
            </a:r>
            <a:endParaRPr lang="uk-UA" sz="2400" dirty="0">
              <a:solidFill>
                <a:schemeClr val="bg1"/>
              </a:solidFill>
            </a:endParaRPr>
          </a:p>
        </p:txBody>
      </p:sp>
      <p:pic>
        <p:nvPicPr>
          <p:cNvPr id="13" name="Рисунок 12">
            <a:extLst>
              <a:ext uri="{FF2B5EF4-FFF2-40B4-BE49-F238E27FC236}">
                <a16:creationId xmlns:a16="http://schemas.microsoft.com/office/drawing/2014/main" id="{A56ED11E-9E74-1BCE-F005-E7CCBD6B9EED}"/>
              </a:ext>
            </a:extLst>
          </p:cNvPr>
          <p:cNvPicPr>
            <a:picLocks noChangeAspect="1"/>
          </p:cNvPicPr>
          <p:nvPr/>
        </p:nvPicPr>
        <p:blipFill>
          <a:blip r:embed="rId3"/>
          <a:stretch>
            <a:fillRect/>
          </a:stretch>
        </p:blipFill>
        <p:spPr>
          <a:xfrm>
            <a:off x="6866218" y="2193836"/>
            <a:ext cx="5132422" cy="3415394"/>
          </a:xfrm>
          <a:prstGeom prst="rect">
            <a:avLst/>
          </a:prstGeom>
        </p:spPr>
      </p:pic>
    </p:spTree>
    <p:extLst>
      <p:ext uri="{BB962C8B-B14F-4D97-AF65-F5344CB8AC3E}">
        <p14:creationId xmlns:p14="http://schemas.microsoft.com/office/powerpoint/2010/main" val="164259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5F0549-5EC3-7278-DA2A-8FF1B2DF34F1}"/>
              </a:ext>
            </a:extLst>
          </p:cNvPr>
          <p:cNvSpPr txBox="1"/>
          <p:nvPr/>
        </p:nvSpPr>
        <p:spPr>
          <a:xfrm>
            <a:off x="664191" y="180539"/>
            <a:ext cx="10636155" cy="1384995"/>
          </a:xfrm>
          <a:prstGeom prst="rect">
            <a:avLst/>
          </a:prstGeom>
          <a:noFill/>
        </p:spPr>
        <p:txBody>
          <a:bodyPr wrap="square">
            <a:spAutoFit/>
          </a:bodyPr>
          <a:lstStyle/>
          <a:p>
            <a:pPr algn="ctr"/>
            <a:r>
              <a:rPr lang="uk-UA" sz="2800" dirty="0">
                <a:solidFill>
                  <a:schemeClr val="bg1"/>
                </a:solidFill>
              </a:rPr>
              <a:t>Відповідно, до вищезазначеної постанови та змін в ній дозволяється перетин державного кордону військовозобов’язаним особам,           а саме:</a:t>
            </a:r>
          </a:p>
        </p:txBody>
      </p:sp>
      <p:cxnSp>
        <p:nvCxnSpPr>
          <p:cNvPr id="5" name="Прямая соединительная линия 4">
            <a:extLst>
              <a:ext uri="{FF2B5EF4-FFF2-40B4-BE49-F238E27FC236}">
                <a16:creationId xmlns:a16="http://schemas.microsoft.com/office/drawing/2014/main" id="{415B3ABB-B7CC-BDF7-652F-CF5BBAFB60DA}"/>
              </a:ext>
            </a:extLst>
          </p:cNvPr>
          <p:cNvCxnSpPr/>
          <p:nvPr/>
        </p:nvCxnSpPr>
        <p:spPr>
          <a:xfrm>
            <a:off x="47767" y="1565534"/>
            <a:ext cx="12096466" cy="0"/>
          </a:xfrm>
          <a:prstGeom prst="line">
            <a:avLst/>
          </a:prstGeom>
        </p:spPr>
        <p:style>
          <a:lnRef idx="3">
            <a:schemeClr val="accent2"/>
          </a:lnRef>
          <a:fillRef idx="0">
            <a:schemeClr val="accent2"/>
          </a:fillRef>
          <a:effectRef idx="2">
            <a:schemeClr val="accent2"/>
          </a:effectRef>
          <a:fontRef idx="minor">
            <a:schemeClr val="tx1"/>
          </a:fontRef>
        </p:style>
      </p:cxnSp>
      <p:sp>
        <p:nvSpPr>
          <p:cNvPr id="7" name="TextBox 6">
            <a:extLst>
              <a:ext uri="{FF2B5EF4-FFF2-40B4-BE49-F238E27FC236}">
                <a16:creationId xmlns:a16="http://schemas.microsoft.com/office/drawing/2014/main" id="{2E1C5065-A63E-33BD-9EE1-0DE22C1B8FAF}"/>
              </a:ext>
            </a:extLst>
          </p:cNvPr>
          <p:cNvSpPr txBox="1"/>
          <p:nvPr/>
        </p:nvSpPr>
        <p:spPr>
          <a:xfrm>
            <a:off x="247933" y="1756097"/>
            <a:ext cx="11896299" cy="3231654"/>
          </a:xfrm>
          <a:prstGeom prst="rect">
            <a:avLst/>
          </a:prstGeom>
          <a:noFill/>
        </p:spPr>
        <p:txBody>
          <a:bodyPr wrap="square">
            <a:spAutoFit/>
          </a:bodyPr>
          <a:lstStyle/>
          <a:p>
            <a:pPr marL="457200" indent="-457200" algn="just">
              <a:buFont typeface="Wingdings" panose="05000000000000000000" pitchFamily="2" charset="2"/>
              <a:buChar char="v"/>
            </a:pPr>
            <a:r>
              <a:rPr lang="ru-RU" sz="2800" dirty="0">
                <a:solidFill>
                  <a:schemeClr val="bg1"/>
                </a:solidFill>
              </a:rPr>
              <a:t>Особи, </a:t>
            </a:r>
            <a:r>
              <a:rPr lang="ru-RU" sz="2800" dirty="0" err="1">
                <a:solidFill>
                  <a:schemeClr val="bg1"/>
                </a:solidFill>
              </a:rPr>
              <a:t>визнані</a:t>
            </a:r>
            <a:r>
              <a:rPr lang="ru-RU" sz="2800" dirty="0">
                <a:solidFill>
                  <a:schemeClr val="bg1"/>
                </a:solidFill>
              </a:rPr>
              <a:t> </a:t>
            </a:r>
            <a:r>
              <a:rPr lang="ru-RU" sz="2800" dirty="0" err="1">
                <a:solidFill>
                  <a:schemeClr val="bg1"/>
                </a:solidFill>
              </a:rPr>
              <a:t>встановленим</a:t>
            </a:r>
            <a:r>
              <a:rPr lang="ru-RU" sz="2800" dirty="0">
                <a:solidFill>
                  <a:schemeClr val="bg1"/>
                </a:solidFill>
              </a:rPr>
              <a:t> порядком </a:t>
            </a:r>
            <a:r>
              <a:rPr lang="ru-RU" sz="2800" dirty="0" err="1">
                <a:solidFill>
                  <a:schemeClr val="bg1"/>
                </a:solidFill>
              </a:rPr>
              <a:t>непридатними</a:t>
            </a:r>
            <a:r>
              <a:rPr lang="ru-RU" sz="2800" dirty="0">
                <a:solidFill>
                  <a:schemeClr val="bg1"/>
                </a:solidFill>
              </a:rPr>
              <a:t> до </a:t>
            </a:r>
            <a:r>
              <a:rPr lang="ru-RU" sz="2800" dirty="0" err="1">
                <a:solidFill>
                  <a:schemeClr val="bg1"/>
                </a:solidFill>
              </a:rPr>
              <a:t>військовоїслужби</a:t>
            </a:r>
            <a:r>
              <a:rPr lang="ru-RU" sz="2800" dirty="0">
                <a:solidFill>
                  <a:schemeClr val="bg1"/>
                </a:solidFill>
              </a:rPr>
              <a:t> за станом </a:t>
            </a:r>
            <a:r>
              <a:rPr lang="ru-RU" sz="2800" dirty="0" err="1">
                <a:solidFill>
                  <a:schemeClr val="bg1"/>
                </a:solidFill>
              </a:rPr>
              <a:t>здоров’я</a:t>
            </a:r>
            <a:r>
              <a:rPr lang="ru-RU" sz="2800" dirty="0">
                <a:solidFill>
                  <a:schemeClr val="bg1"/>
                </a:solidFill>
              </a:rPr>
              <a:t> з </a:t>
            </a:r>
            <a:r>
              <a:rPr lang="ru-RU" sz="2800" dirty="0" err="1">
                <a:solidFill>
                  <a:schemeClr val="bg1"/>
                </a:solidFill>
              </a:rPr>
              <a:t>виключенням</a:t>
            </a:r>
            <a:r>
              <a:rPr lang="ru-RU" sz="2800" dirty="0">
                <a:solidFill>
                  <a:schemeClr val="bg1"/>
                </a:solidFill>
              </a:rPr>
              <a:t> з </a:t>
            </a:r>
            <a:r>
              <a:rPr lang="ru-RU" sz="2800" dirty="0" err="1">
                <a:solidFill>
                  <a:schemeClr val="bg1"/>
                </a:solidFill>
              </a:rPr>
              <a:t>військового</a:t>
            </a:r>
            <a:r>
              <a:rPr lang="ru-RU" sz="2800" dirty="0">
                <a:solidFill>
                  <a:schemeClr val="bg1"/>
                </a:solidFill>
              </a:rPr>
              <a:t> </a:t>
            </a:r>
            <a:r>
              <a:rPr lang="ru-RU" sz="2800" dirty="0" err="1">
                <a:solidFill>
                  <a:schemeClr val="bg1"/>
                </a:solidFill>
              </a:rPr>
              <a:t>обліку</a:t>
            </a:r>
            <a:r>
              <a:rPr lang="ru-RU" sz="2800" dirty="0">
                <a:solidFill>
                  <a:schemeClr val="bg1"/>
                </a:solidFill>
              </a:rPr>
              <a:t>. </a:t>
            </a:r>
          </a:p>
          <a:p>
            <a:pPr algn="just"/>
            <a:r>
              <a:rPr lang="ru-RU" sz="2800" dirty="0">
                <a:solidFill>
                  <a:schemeClr val="bg1"/>
                </a:solidFill>
              </a:rPr>
              <a:t>	</a:t>
            </a:r>
            <a:r>
              <a:rPr lang="ru-RU" sz="2400" dirty="0">
                <a:solidFill>
                  <a:schemeClr val="bg1"/>
                </a:solidFill>
              </a:rPr>
              <a:t>Для </a:t>
            </a:r>
            <a:r>
              <a:rPr lang="ru-RU" sz="2400" dirty="0" err="1">
                <a:solidFill>
                  <a:schemeClr val="bg1"/>
                </a:solidFill>
              </a:rPr>
              <a:t>перетину</a:t>
            </a:r>
            <a:r>
              <a:rPr lang="ru-RU" sz="2400" dirty="0">
                <a:solidFill>
                  <a:schemeClr val="bg1"/>
                </a:solidFill>
              </a:rPr>
              <a:t> кордою </a:t>
            </a:r>
            <a:r>
              <a:rPr lang="ru-RU" sz="2400" dirty="0" err="1">
                <a:solidFill>
                  <a:schemeClr val="bg1"/>
                </a:solidFill>
              </a:rPr>
              <a:t>повинні</a:t>
            </a:r>
            <a:r>
              <a:rPr lang="ru-RU" sz="2400" dirty="0">
                <a:solidFill>
                  <a:schemeClr val="bg1"/>
                </a:solidFill>
              </a:rPr>
              <a:t> </a:t>
            </a:r>
            <a:r>
              <a:rPr lang="ru-RU" sz="2400" dirty="0" err="1">
                <a:solidFill>
                  <a:schemeClr val="bg1"/>
                </a:solidFill>
              </a:rPr>
              <a:t>мати</a:t>
            </a:r>
            <a:r>
              <a:rPr lang="ru-RU" sz="2400" dirty="0">
                <a:solidFill>
                  <a:schemeClr val="bg1"/>
                </a:solidFill>
              </a:rPr>
              <a:t> при </a:t>
            </a:r>
            <a:r>
              <a:rPr lang="ru-RU" sz="2400" dirty="0" err="1">
                <a:solidFill>
                  <a:schemeClr val="bg1"/>
                </a:solidFill>
              </a:rPr>
              <a:t>собі</a:t>
            </a:r>
            <a:r>
              <a:rPr lang="ru-RU" sz="2400" dirty="0">
                <a:solidFill>
                  <a:schemeClr val="bg1"/>
                </a:solidFill>
              </a:rPr>
              <a:t> </a:t>
            </a:r>
            <a:r>
              <a:rPr lang="ru-RU" sz="2400" u="sng" dirty="0">
                <a:solidFill>
                  <a:schemeClr val="bg1"/>
                </a:solidFill>
              </a:rPr>
              <a:t>паспорт </a:t>
            </a:r>
            <a:r>
              <a:rPr lang="ru-RU" sz="2400" u="sng" dirty="0" err="1">
                <a:solidFill>
                  <a:schemeClr val="bg1"/>
                </a:solidFill>
              </a:rPr>
              <a:t>громадянина</a:t>
            </a:r>
            <a:r>
              <a:rPr lang="ru-RU" sz="2400" u="sng" dirty="0">
                <a:solidFill>
                  <a:schemeClr val="bg1"/>
                </a:solidFill>
              </a:rPr>
              <a:t> </a:t>
            </a:r>
            <a:r>
              <a:rPr lang="ru-RU" sz="2400" u="sng" dirty="0" err="1">
                <a:solidFill>
                  <a:schemeClr val="bg1"/>
                </a:solidFill>
              </a:rPr>
              <a:t>України</a:t>
            </a:r>
            <a:r>
              <a:rPr lang="ru-RU" sz="2400" u="sng" dirty="0">
                <a:solidFill>
                  <a:schemeClr val="bg1"/>
                </a:solidFill>
              </a:rPr>
              <a:t> та </a:t>
            </a:r>
            <a:r>
              <a:rPr lang="ru-RU" sz="2400" u="sng" dirty="0" err="1">
                <a:solidFill>
                  <a:schemeClr val="bg1"/>
                </a:solidFill>
              </a:rPr>
              <a:t>тимчасове</a:t>
            </a:r>
            <a:r>
              <a:rPr lang="ru-RU" sz="2400" u="sng" dirty="0">
                <a:solidFill>
                  <a:schemeClr val="bg1"/>
                </a:solidFill>
              </a:rPr>
              <a:t> </a:t>
            </a:r>
            <a:r>
              <a:rPr lang="ru-RU" sz="2400" u="sng" dirty="0" err="1">
                <a:solidFill>
                  <a:schemeClr val="bg1"/>
                </a:solidFill>
              </a:rPr>
              <a:t>посвідчення</a:t>
            </a:r>
            <a:r>
              <a:rPr lang="ru-RU" sz="2400" u="sng" dirty="0">
                <a:solidFill>
                  <a:schemeClr val="bg1"/>
                </a:solidFill>
              </a:rPr>
              <a:t> 	</a:t>
            </a:r>
            <a:r>
              <a:rPr lang="ru-RU" sz="2400" u="sng" dirty="0" err="1">
                <a:solidFill>
                  <a:schemeClr val="bg1"/>
                </a:solidFill>
              </a:rPr>
              <a:t>військовозобов’язаного</a:t>
            </a:r>
            <a:r>
              <a:rPr lang="ru-RU" sz="2400" u="sng" dirty="0">
                <a:solidFill>
                  <a:schemeClr val="bg1"/>
                </a:solidFill>
              </a:rPr>
              <a:t> </a:t>
            </a:r>
            <a:r>
              <a:rPr lang="ru-RU" sz="2400" u="sng" dirty="0" err="1">
                <a:solidFill>
                  <a:schemeClr val="bg1"/>
                </a:solidFill>
              </a:rPr>
              <a:t>або</a:t>
            </a:r>
            <a:r>
              <a:rPr lang="ru-RU" sz="2400" u="sng" dirty="0">
                <a:solidFill>
                  <a:schemeClr val="bg1"/>
                </a:solidFill>
              </a:rPr>
              <a:t> </a:t>
            </a:r>
            <a:r>
              <a:rPr lang="ru-RU" sz="2400" u="sng" dirty="0" err="1">
                <a:solidFill>
                  <a:schemeClr val="bg1"/>
                </a:solidFill>
              </a:rPr>
              <a:t>військовий</a:t>
            </a:r>
            <a:r>
              <a:rPr lang="ru-RU" sz="2400" u="sng" dirty="0">
                <a:solidFill>
                  <a:schemeClr val="bg1"/>
                </a:solidFill>
              </a:rPr>
              <a:t> квиток з </a:t>
            </a:r>
            <a:r>
              <a:rPr lang="ru-RU" sz="2400" u="sng" dirty="0" err="1">
                <a:solidFill>
                  <a:schemeClr val="bg1"/>
                </a:solidFill>
              </a:rPr>
              <a:t>відміткою</a:t>
            </a:r>
            <a:r>
              <a:rPr lang="ru-RU" sz="2400" u="sng" dirty="0">
                <a:solidFill>
                  <a:schemeClr val="bg1"/>
                </a:solidFill>
              </a:rPr>
              <a:t>, </a:t>
            </a:r>
            <a:r>
              <a:rPr lang="ru-RU" sz="2400" u="sng" dirty="0" err="1">
                <a:solidFill>
                  <a:schemeClr val="bg1"/>
                </a:solidFill>
              </a:rPr>
              <a:t>витяг</a:t>
            </a:r>
            <a:r>
              <a:rPr lang="ru-RU" sz="2400" u="sng" dirty="0">
                <a:solidFill>
                  <a:schemeClr val="bg1"/>
                </a:solidFill>
              </a:rPr>
              <a:t> з 	наказу про </a:t>
            </a:r>
            <a:r>
              <a:rPr lang="ru-RU" sz="2400" u="sng" dirty="0" err="1">
                <a:solidFill>
                  <a:schemeClr val="bg1"/>
                </a:solidFill>
              </a:rPr>
              <a:t>звільнення</a:t>
            </a:r>
            <a:r>
              <a:rPr lang="ru-RU" sz="2400" u="sng" dirty="0">
                <a:solidFill>
                  <a:schemeClr val="bg1"/>
                </a:solidFill>
              </a:rPr>
              <a:t> з військової </a:t>
            </a:r>
            <a:r>
              <a:rPr lang="ru-RU" sz="2400" u="sng" dirty="0" err="1">
                <a:solidFill>
                  <a:schemeClr val="bg1"/>
                </a:solidFill>
              </a:rPr>
              <a:t>служби</a:t>
            </a:r>
            <a:r>
              <a:rPr lang="ru-RU" sz="2400" u="sng" dirty="0">
                <a:solidFill>
                  <a:schemeClr val="bg1"/>
                </a:solidFill>
              </a:rPr>
              <a:t> та </a:t>
            </a:r>
            <a:r>
              <a:rPr lang="ru-RU" sz="2400" u="sng" dirty="0" err="1">
                <a:solidFill>
                  <a:schemeClr val="bg1"/>
                </a:solidFill>
              </a:rPr>
              <a:t>виключення</a:t>
            </a:r>
            <a:r>
              <a:rPr lang="ru-RU" sz="2400" u="sng" dirty="0">
                <a:solidFill>
                  <a:schemeClr val="bg1"/>
                </a:solidFill>
              </a:rPr>
              <a:t> </a:t>
            </a:r>
            <a:r>
              <a:rPr lang="ru-RU" sz="2400" u="sng" dirty="0" err="1">
                <a:solidFill>
                  <a:schemeClr val="bg1"/>
                </a:solidFill>
              </a:rPr>
              <a:t>зі</a:t>
            </a:r>
            <a:r>
              <a:rPr lang="ru-RU" sz="2400" u="sng" dirty="0">
                <a:solidFill>
                  <a:schemeClr val="bg1"/>
                </a:solidFill>
              </a:rPr>
              <a:t> </a:t>
            </a:r>
            <a:r>
              <a:rPr lang="ru-RU" sz="2400" u="sng" dirty="0" err="1">
                <a:solidFill>
                  <a:schemeClr val="bg1"/>
                </a:solidFill>
              </a:rPr>
              <a:t>списків</a:t>
            </a:r>
            <a:r>
              <a:rPr lang="ru-RU" sz="2400" u="sng" dirty="0">
                <a:solidFill>
                  <a:schemeClr val="bg1"/>
                </a:solidFill>
              </a:rPr>
              <a:t> </a:t>
            </a:r>
            <a:r>
              <a:rPr lang="ru-RU" sz="2400" u="sng" dirty="0" err="1">
                <a:solidFill>
                  <a:schemeClr val="bg1"/>
                </a:solidFill>
              </a:rPr>
              <a:t>особового</a:t>
            </a:r>
            <a:r>
              <a:rPr lang="ru-RU" sz="2400" u="sng" dirty="0">
                <a:solidFill>
                  <a:schemeClr val="bg1"/>
                </a:solidFill>
              </a:rPr>
              <a:t> складу);</a:t>
            </a:r>
          </a:p>
          <a:p>
            <a:pPr algn="just"/>
            <a:endParaRPr lang="ru-RU" sz="2400" dirty="0">
              <a:solidFill>
                <a:schemeClr val="bg1"/>
              </a:solidFill>
            </a:endParaRPr>
          </a:p>
          <a:p>
            <a:pPr algn="ctr"/>
            <a:endParaRPr lang="ru-RU" sz="2400" dirty="0">
              <a:solidFill>
                <a:schemeClr val="bg1"/>
              </a:solidFill>
            </a:endParaRPr>
          </a:p>
        </p:txBody>
      </p:sp>
      <p:pic>
        <p:nvPicPr>
          <p:cNvPr id="2" name="Рисунок 1">
            <a:extLst>
              <a:ext uri="{FF2B5EF4-FFF2-40B4-BE49-F238E27FC236}">
                <a16:creationId xmlns:a16="http://schemas.microsoft.com/office/drawing/2014/main" id="{BC0F0A49-662F-4087-8253-AF530209900A}"/>
              </a:ext>
            </a:extLst>
          </p:cNvPr>
          <p:cNvPicPr>
            <a:picLocks noChangeAspect="1"/>
          </p:cNvPicPr>
          <p:nvPr/>
        </p:nvPicPr>
        <p:blipFill>
          <a:blip r:embed="rId3"/>
          <a:stretch>
            <a:fillRect/>
          </a:stretch>
        </p:blipFill>
        <p:spPr>
          <a:xfrm>
            <a:off x="5349922" y="3916906"/>
            <a:ext cx="4539658" cy="2941093"/>
          </a:xfrm>
          <a:prstGeom prst="rect">
            <a:avLst/>
          </a:prstGeom>
        </p:spPr>
      </p:pic>
    </p:spTree>
    <p:extLst>
      <p:ext uri="{BB962C8B-B14F-4D97-AF65-F5344CB8AC3E}">
        <p14:creationId xmlns:p14="http://schemas.microsoft.com/office/powerpoint/2010/main" val="1655871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FB90061-A221-2C74-243D-AD315E7A7FB3}"/>
              </a:ext>
            </a:extLst>
          </p:cNvPr>
          <p:cNvSpPr txBox="1"/>
          <p:nvPr/>
        </p:nvSpPr>
        <p:spPr>
          <a:xfrm>
            <a:off x="0" y="151179"/>
            <a:ext cx="12078269" cy="5940088"/>
          </a:xfrm>
          <a:prstGeom prst="rect">
            <a:avLst/>
          </a:prstGeom>
          <a:noFill/>
        </p:spPr>
        <p:txBody>
          <a:bodyPr wrap="square">
            <a:spAutoFit/>
          </a:bodyPr>
          <a:lstStyle/>
          <a:p>
            <a:pPr marL="342900" indent="-342900" algn="just">
              <a:buFont typeface="Wingdings" panose="05000000000000000000" pitchFamily="2" charset="2"/>
              <a:buChar char="v"/>
            </a:pPr>
            <a:r>
              <a:rPr lang="ru-RU" sz="2000" dirty="0" err="1">
                <a:solidFill>
                  <a:schemeClr val="bg1"/>
                </a:solidFill>
              </a:rPr>
              <a:t>Постійно</a:t>
            </a:r>
            <a:r>
              <a:rPr lang="ru-RU" sz="2000" dirty="0">
                <a:solidFill>
                  <a:schemeClr val="bg1"/>
                </a:solidFill>
              </a:rPr>
              <a:t> </a:t>
            </a:r>
            <a:r>
              <a:rPr lang="ru-RU" sz="2000" dirty="0" err="1">
                <a:solidFill>
                  <a:schemeClr val="bg1"/>
                </a:solidFill>
              </a:rPr>
              <a:t>проживають</a:t>
            </a:r>
            <a:r>
              <a:rPr lang="ru-RU" sz="2000" dirty="0">
                <a:solidFill>
                  <a:schemeClr val="bg1"/>
                </a:solidFill>
              </a:rPr>
              <a:t> за кордоном </a:t>
            </a:r>
            <a:r>
              <a:rPr lang="ru-RU" sz="2000" u="sng" dirty="0">
                <a:solidFill>
                  <a:schemeClr val="bg1"/>
                </a:solidFill>
              </a:rPr>
              <a:t>(</a:t>
            </a:r>
            <a:r>
              <a:rPr lang="ru-RU" sz="2000" u="sng" dirty="0" err="1">
                <a:solidFill>
                  <a:schemeClr val="bg1"/>
                </a:solidFill>
              </a:rPr>
              <a:t>відмітка</a:t>
            </a:r>
            <a:r>
              <a:rPr lang="ru-RU" sz="2000" u="sng" dirty="0">
                <a:solidFill>
                  <a:schemeClr val="bg1"/>
                </a:solidFill>
              </a:rPr>
              <a:t> </a:t>
            </a:r>
            <a:r>
              <a:rPr lang="ru-RU" sz="2000" u="sng" dirty="0" err="1">
                <a:solidFill>
                  <a:schemeClr val="bg1"/>
                </a:solidFill>
              </a:rPr>
              <a:t>міграційної</a:t>
            </a:r>
            <a:r>
              <a:rPr lang="ru-RU" sz="2000" u="sng" dirty="0">
                <a:solidFill>
                  <a:schemeClr val="bg1"/>
                </a:solidFill>
              </a:rPr>
              <a:t> </a:t>
            </a:r>
            <a:r>
              <a:rPr lang="ru-RU" sz="2000" u="sng" dirty="0" err="1">
                <a:solidFill>
                  <a:schemeClr val="bg1"/>
                </a:solidFill>
              </a:rPr>
              <a:t>служби</a:t>
            </a:r>
            <a:r>
              <a:rPr lang="ru-RU" sz="2000" u="sng" dirty="0">
                <a:solidFill>
                  <a:schemeClr val="bg1"/>
                </a:solidFill>
              </a:rPr>
              <a:t> в паспортному </a:t>
            </a:r>
            <a:r>
              <a:rPr lang="ru-RU" sz="2000" u="sng" dirty="0" err="1">
                <a:solidFill>
                  <a:schemeClr val="bg1"/>
                </a:solidFill>
              </a:rPr>
              <a:t>документі</a:t>
            </a:r>
            <a:r>
              <a:rPr lang="ru-RU" sz="2000" u="sng" dirty="0">
                <a:solidFill>
                  <a:schemeClr val="bg1"/>
                </a:solidFill>
              </a:rPr>
              <a:t> «</a:t>
            </a:r>
            <a:r>
              <a:rPr lang="ru-RU" sz="2000" u="sng" dirty="0" err="1">
                <a:solidFill>
                  <a:schemeClr val="bg1"/>
                </a:solidFill>
              </a:rPr>
              <a:t>Постійне</a:t>
            </a:r>
            <a:r>
              <a:rPr lang="ru-RU" sz="2000" u="sng" dirty="0">
                <a:solidFill>
                  <a:schemeClr val="bg1"/>
                </a:solidFill>
              </a:rPr>
              <a:t> </a:t>
            </a:r>
            <a:r>
              <a:rPr lang="ru-RU" sz="2000" u="sng" dirty="0" err="1">
                <a:solidFill>
                  <a:schemeClr val="bg1"/>
                </a:solidFill>
              </a:rPr>
              <a:t>проживання</a:t>
            </a:r>
            <a:r>
              <a:rPr lang="ru-RU" sz="2000" u="sng" dirty="0">
                <a:solidFill>
                  <a:schemeClr val="bg1"/>
                </a:solidFill>
              </a:rPr>
              <a:t> в «___»/печатка «Оформлено </a:t>
            </a:r>
            <a:r>
              <a:rPr lang="ru-RU" sz="2000" u="sng" dirty="0" err="1">
                <a:solidFill>
                  <a:schemeClr val="bg1"/>
                </a:solidFill>
              </a:rPr>
              <a:t>виїзд</a:t>
            </a:r>
            <a:r>
              <a:rPr lang="ru-RU" sz="2000" u="sng" dirty="0">
                <a:solidFill>
                  <a:schemeClr val="bg1"/>
                </a:solidFill>
              </a:rPr>
              <a:t> на </a:t>
            </a:r>
            <a:r>
              <a:rPr lang="ru-RU" sz="2000" u="sng" dirty="0" err="1">
                <a:solidFill>
                  <a:schemeClr val="bg1"/>
                </a:solidFill>
              </a:rPr>
              <a:t>постійне</a:t>
            </a:r>
            <a:r>
              <a:rPr lang="ru-RU" sz="2000" u="sng" dirty="0">
                <a:solidFill>
                  <a:schemeClr val="bg1"/>
                </a:solidFill>
              </a:rPr>
              <a:t> </a:t>
            </a:r>
            <a:r>
              <a:rPr lang="ru-RU" sz="2000" u="sng" dirty="0" err="1">
                <a:solidFill>
                  <a:schemeClr val="bg1"/>
                </a:solidFill>
              </a:rPr>
              <a:t>проживання</a:t>
            </a:r>
            <a:r>
              <a:rPr lang="ru-RU" sz="2000" u="sng" dirty="0">
                <a:solidFill>
                  <a:schemeClr val="bg1"/>
                </a:solidFill>
              </a:rPr>
              <a:t>» </a:t>
            </a:r>
            <a:r>
              <a:rPr lang="ru-RU" sz="2000" u="sng" dirty="0" err="1">
                <a:solidFill>
                  <a:schemeClr val="bg1"/>
                </a:solidFill>
              </a:rPr>
              <a:t>або</a:t>
            </a:r>
            <a:r>
              <a:rPr lang="ru-RU" sz="2000" u="sng" dirty="0">
                <a:solidFill>
                  <a:schemeClr val="bg1"/>
                </a:solidFill>
              </a:rPr>
              <a:t> </a:t>
            </a:r>
            <a:r>
              <a:rPr lang="ru-RU" sz="2000" u="sng" dirty="0" err="1">
                <a:solidFill>
                  <a:schemeClr val="bg1"/>
                </a:solidFill>
              </a:rPr>
              <a:t>відмітка</a:t>
            </a:r>
            <a:r>
              <a:rPr lang="ru-RU" sz="2000" u="sng" dirty="0">
                <a:solidFill>
                  <a:schemeClr val="bg1"/>
                </a:solidFill>
              </a:rPr>
              <a:t> </a:t>
            </a:r>
            <a:r>
              <a:rPr lang="ru-RU" sz="2000" u="sng" dirty="0" err="1">
                <a:solidFill>
                  <a:schemeClr val="bg1"/>
                </a:solidFill>
              </a:rPr>
              <a:t>дипломатичної</a:t>
            </a:r>
            <a:r>
              <a:rPr lang="ru-RU" sz="2000" u="sng" dirty="0">
                <a:solidFill>
                  <a:schemeClr val="bg1"/>
                </a:solidFill>
              </a:rPr>
              <a:t> установи </a:t>
            </a:r>
            <a:r>
              <a:rPr lang="ru-RU" sz="2000" u="sng" dirty="0" err="1">
                <a:solidFill>
                  <a:schemeClr val="bg1"/>
                </a:solidFill>
              </a:rPr>
              <a:t>України</a:t>
            </a:r>
            <a:r>
              <a:rPr lang="ru-RU" sz="2000" u="sng" dirty="0">
                <a:solidFill>
                  <a:schemeClr val="bg1"/>
                </a:solidFill>
              </a:rPr>
              <a:t> в паспортному </a:t>
            </a:r>
            <a:r>
              <a:rPr lang="ru-RU" sz="2000" u="sng" dirty="0" err="1">
                <a:solidFill>
                  <a:schemeClr val="bg1"/>
                </a:solidFill>
              </a:rPr>
              <a:t>документі</a:t>
            </a:r>
            <a:r>
              <a:rPr lang="ru-RU" sz="2000" u="sng" dirty="0">
                <a:solidFill>
                  <a:schemeClr val="bg1"/>
                </a:solidFill>
              </a:rPr>
              <a:t> «</a:t>
            </a:r>
            <a:r>
              <a:rPr lang="ru-RU" sz="2000" u="sng" dirty="0" err="1">
                <a:solidFill>
                  <a:schemeClr val="bg1"/>
                </a:solidFill>
              </a:rPr>
              <a:t>Постійне</a:t>
            </a:r>
            <a:r>
              <a:rPr lang="ru-RU" sz="2000" u="sng" dirty="0">
                <a:solidFill>
                  <a:schemeClr val="bg1"/>
                </a:solidFill>
              </a:rPr>
              <a:t> </a:t>
            </a:r>
            <a:r>
              <a:rPr lang="ru-RU" sz="2000" u="sng" dirty="0" err="1">
                <a:solidFill>
                  <a:schemeClr val="bg1"/>
                </a:solidFill>
              </a:rPr>
              <a:t>проживання</a:t>
            </a:r>
            <a:r>
              <a:rPr lang="ru-RU" sz="2000" u="sng" dirty="0">
                <a:solidFill>
                  <a:schemeClr val="bg1"/>
                </a:solidFill>
              </a:rPr>
              <a:t> «___»/«</a:t>
            </a:r>
            <a:r>
              <a:rPr lang="ru-RU" sz="2000" u="sng" dirty="0" err="1">
                <a:solidFill>
                  <a:schemeClr val="bg1"/>
                </a:solidFill>
              </a:rPr>
              <a:t>Прийнятий</a:t>
            </a:r>
            <a:r>
              <a:rPr lang="ru-RU" sz="2000" u="sng" dirty="0">
                <a:solidFill>
                  <a:schemeClr val="bg1"/>
                </a:solidFill>
              </a:rPr>
              <a:t> на </a:t>
            </a:r>
            <a:r>
              <a:rPr lang="ru-RU" sz="2000" u="sng" dirty="0" err="1">
                <a:solidFill>
                  <a:schemeClr val="bg1"/>
                </a:solidFill>
              </a:rPr>
              <a:t>консульський</a:t>
            </a:r>
            <a:r>
              <a:rPr lang="ru-RU" sz="2000" u="sng" dirty="0">
                <a:solidFill>
                  <a:schemeClr val="bg1"/>
                </a:solidFill>
              </a:rPr>
              <a:t> </a:t>
            </a:r>
            <a:r>
              <a:rPr lang="ru-RU" sz="2000" u="sng" dirty="0" err="1">
                <a:solidFill>
                  <a:schemeClr val="bg1"/>
                </a:solidFill>
              </a:rPr>
              <a:t>облік</a:t>
            </a:r>
            <a:r>
              <a:rPr lang="ru-RU" sz="2000" u="sng" dirty="0">
                <a:solidFill>
                  <a:schemeClr val="bg1"/>
                </a:solidFill>
              </a:rPr>
              <a:t>»);</a:t>
            </a:r>
          </a:p>
          <a:p>
            <a:pPr marL="342900" indent="-342900" algn="just">
              <a:buFont typeface="Wingdings" panose="05000000000000000000" pitchFamily="2" charset="2"/>
              <a:buChar char="v"/>
            </a:pPr>
            <a:endParaRPr lang="ru-RU" sz="2000" u="sng" dirty="0">
              <a:solidFill>
                <a:schemeClr val="bg1"/>
              </a:solidFill>
            </a:endParaRPr>
          </a:p>
          <a:p>
            <a:pPr marL="342900" indent="-342900" algn="just">
              <a:buFont typeface="Wingdings" panose="05000000000000000000" pitchFamily="2" charset="2"/>
              <a:buChar char="v"/>
            </a:pPr>
            <a:r>
              <a:rPr lang="uk-UA" sz="2000" dirty="0">
                <a:solidFill>
                  <a:schemeClr val="bg1"/>
                </a:solidFill>
              </a:rPr>
              <a:t>Є здобувачами фахової </a:t>
            </a:r>
            <a:r>
              <a:rPr lang="uk-UA" sz="2000" dirty="0" err="1">
                <a:solidFill>
                  <a:schemeClr val="bg1"/>
                </a:solidFill>
              </a:rPr>
              <a:t>передвищої</a:t>
            </a:r>
            <a:r>
              <a:rPr lang="uk-UA" sz="2000" dirty="0">
                <a:solidFill>
                  <a:schemeClr val="bg1"/>
                </a:solidFill>
              </a:rPr>
              <a:t> та вищої освіти за кордоном </a:t>
            </a:r>
            <a:r>
              <a:rPr lang="uk-UA" sz="2000" u="sng" dirty="0">
                <a:solidFill>
                  <a:schemeClr val="bg1"/>
                </a:solidFill>
              </a:rPr>
              <a:t>(студентський квиток або студентська віза; перекладені та нотаріально завірені документи навчання особи у закордонному вузі; військово-облікові документи з записом щодо надання їм відстрочки від призову (призову за мобілізацією), довідка видана територіальним центром комплектування та соціальної підтримки для виїзду за кордон для здобувачів фахової </a:t>
            </a:r>
            <a:r>
              <a:rPr lang="uk-UA" sz="2000" u="sng" dirty="0" err="1">
                <a:solidFill>
                  <a:schemeClr val="bg1"/>
                </a:solidFill>
              </a:rPr>
              <a:t>передвищої</a:t>
            </a:r>
            <a:r>
              <a:rPr lang="uk-UA" sz="2000" u="sng" dirty="0">
                <a:solidFill>
                  <a:schemeClr val="bg1"/>
                </a:solidFill>
              </a:rPr>
              <a:t> та вищої освіти, асистентів-стажистів, аспірантів та докторантів, які навчаються за кордоном за денною або дуальною формами здобуття освіти);</a:t>
            </a:r>
          </a:p>
          <a:p>
            <a:pPr marL="342900" indent="-342900" algn="just">
              <a:buFont typeface="Wingdings" panose="05000000000000000000" pitchFamily="2" charset="2"/>
              <a:buChar char="v"/>
            </a:pPr>
            <a:endParaRPr lang="uk-UA" sz="2000" u="sng" dirty="0">
              <a:solidFill>
                <a:schemeClr val="bg1"/>
              </a:solidFill>
            </a:endParaRPr>
          </a:p>
          <a:p>
            <a:pPr marL="342900" indent="-342900" algn="just">
              <a:buFont typeface="Wingdings" panose="05000000000000000000" pitchFamily="2" charset="2"/>
              <a:buChar char="v"/>
            </a:pPr>
            <a:r>
              <a:rPr lang="ru-RU" sz="2000" dirty="0" err="1">
                <a:solidFill>
                  <a:schemeClr val="bg1"/>
                </a:solidFill>
              </a:rPr>
              <a:t>Які</a:t>
            </a:r>
            <a:r>
              <a:rPr lang="ru-RU" sz="2000" dirty="0">
                <a:solidFill>
                  <a:schemeClr val="bg1"/>
                </a:solidFill>
              </a:rPr>
              <a:t> є </a:t>
            </a:r>
            <a:r>
              <a:rPr lang="ru-RU" sz="2000" dirty="0" err="1">
                <a:solidFill>
                  <a:schemeClr val="bg1"/>
                </a:solidFill>
              </a:rPr>
              <a:t>уповноваженими</a:t>
            </a:r>
            <a:r>
              <a:rPr lang="ru-RU" sz="2000" dirty="0">
                <a:solidFill>
                  <a:schemeClr val="bg1"/>
                </a:solidFill>
              </a:rPr>
              <a:t> </a:t>
            </a:r>
            <a:r>
              <a:rPr lang="ru-RU" sz="2000" dirty="0" err="1">
                <a:solidFill>
                  <a:schemeClr val="bg1"/>
                </a:solidFill>
              </a:rPr>
              <a:t>представниками</a:t>
            </a:r>
            <a:r>
              <a:rPr lang="ru-RU" sz="2000" dirty="0">
                <a:solidFill>
                  <a:schemeClr val="bg1"/>
                </a:solidFill>
              </a:rPr>
              <a:t> </a:t>
            </a:r>
            <a:r>
              <a:rPr lang="ru-RU" sz="2000" dirty="0" err="1">
                <a:solidFill>
                  <a:schemeClr val="bg1"/>
                </a:solidFill>
              </a:rPr>
              <a:t>моніторингової</a:t>
            </a:r>
            <a:r>
              <a:rPr lang="ru-RU" sz="2000" dirty="0">
                <a:solidFill>
                  <a:schemeClr val="bg1"/>
                </a:solidFill>
              </a:rPr>
              <a:t> </a:t>
            </a:r>
            <a:r>
              <a:rPr lang="ru-RU" sz="2000" dirty="0" err="1">
                <a:solidFill>
                  <a:schemeClr val="bg1"/>
                </a:solidFill>
              </a:rPr>
              <a:t>групи</a:t>
            </a:r>
            <a:r>
              <a:rPr lang="ru-RU" sz="2000" dirty="0">
                <a:solidFill>
                  <a:schemeClr val="bg1"/>
                </a:solidFill>
              </a:rPr>
              <a:t>, </a:t>
            </a:r>
            <a:r>
              <a:rPr lang="ru-RU" sz="2000" dirty="0" err="1">
                <a:solidFill>
                  <a:schemeClr val="bg1"/>
                </a:solidFill>
              </a:rPr>
              <a:t>створеної</a:t>
            </a:r>
            <a:r>
              <a:rPr lang="ru-RU" sz="2000" dirty="0">
                <a:solidFill>
                  <a:schemeClr val="bg1"/>
                </a:solidFill>
              </a:rPr>
              <a:t> </a:t>
            </a:r>
            <a:r>
              <a:rPr lang="ru-RU" sz="2000" dirty="0" err="1">
                <a:solidFill>
                  <a:schemeClr val="bg1"/>
                </a:solidFill>
              </a:rPr>
              <a:t>відповідно</a:t>
            </a:r>
            <a:r>
              <a:rPr lang="ru-RU" sz="2000" dirty="0">
                <a:solidFill>
                  <a:schemeClr val="bg1"/>
                </a:solidFill>
              </a:rPr>
              <a:t> до наказу </a:t>
            </a:r>
            <a:r>
              <a:rPr lang="ru-RU" sz="2000" dirty="0" err="1">
                <a:solidFill>
                  <a:schemeClr val="bg1"/>
                </a:solidFill>
              </a:rPr>
              <a:t>Мінсоцполітики</a:t>
            </a:r>
            <a:r>
              <a:rPr lang="ru-RU" sz="2000" dirty="0">
                <a:solidFill>
                  <a:schemeClr val="bg1"/>
                </a:solidFill>
              </a:rPr>
              <a:t>, та </a:t>
            </a:r>
            <a:r>
              <a:rPr lang="ru-RU" sz="2000" dirty="0" err="1">
                <a:solidFill>
                  <a:schemeClr val="bg1"/>
                </a:solidFill>
              </a:rPr>
              <a:t>слідують</a:t>
            </a:r>
            <a:r>
              <a:rPr lang="ru-RU" sz="2000" dirty="0">
                <a:solidFill>
                  <a:schemeClr val="bg1"/>
                </a:solidFill>
              </a:rPr>
              <a:t> для </a:t>
            </a:r>
            <a:r>
              <a:rPr lang="ru-RU" sz="2000" dirty="0" err="1">
                <a:solidFill>
                  <a:schemeClr val="bg1"/>
                </a:solidFill>
              </a:rPr>
              <a:t>моніторингу</a:t>
            </a:r>
            <a:r>
              <a:rPr lang="ru-RU" sz="2000" dirty="0">
                <a:solidFill>
                  <a:schemeClr val="bg1"/>
                </a:solidFill>
              </a:rPr>
              <a:t> умов </a:t>
            </a:r>
            <a:r>
              <a:rPr lang="ru-RU" sz="2000" dirty="0" err="1">
                <a:solidFill>
                  <a:schemeClr val="bg1"/>
                </a:solidFill>
              </a:rPr>
              <a:t>перебування</a:t>
            </a:r>
            <a:r>
              <a:rPr lang="ru-RU" sz="2000" dirty="0">
                <a:solidFill>
                  <a:schemeClr val="bg1"/>
                </a:solidFill>
              </a:rPr>
              <a:t> </a:t>
            </a:r>
            <a:r>
              <a:rPr lang="ru-RU" sz="2000" dirty="0" err="1">
                <a:solidFill>
                  <a:schemeClr val="bg1"/>
                </a:solidFill>
              </a:rPr>
              <a:t>дітей</a:t>
            </a:r>
            <a:r>
              <a:rPr lang="ru-RU" sz="2000" dirty="0">
                <a:solidFill>
                  <a:schemeClr val="bg1"/>
                </a:solidFill>
              </a:rPr>
              <a:t> за межами </a:t>
            </a:r>
            <a:r>
              <a:rPr lang="ru-RU" sz="2000" dirty="0" err="1">
                <a:solidFill>
                  <a:schemeClr val="bg1"/>
                </a:solidFill>
              </a:rPr>
              <a:t>України</a:t>
            </a:r>
            <a:r>
              <a:rPr lang="ru-RU" sz="2000" dirty="0">
                <a:solidFill>
                  <a:schemeClr val="bg1"/>
                </a:solidFill>
              </a:rPr>
              <a:t>;</a:t>
            </a:r>
          </a:p>
          <a:p>
            <a:pPr marL="342900" indent="-342900" algn="just">
              <a:buFont typeface="Wingdings" panose="05000000000000000000" pitchFamily="2" charset="2"/>
              <a:buChar char="v"/>
            </a:pPr>
            <a:endParaRPr lang="ru-RU" sz="2000" dirty="0">
              <a:solidFill>
                <a:schemeClr val="bg1"/>
              </a:solidFill>
            </a:endParaRPr>
          </a:p>
          <a:p>
            <a:pPr marL="342900" indent="-342900" algn="just">
              <a:buFont typeface="Wingdings" panose="05000000000000000000" pitchFamily="2" charset="2"/>
              <a:buChar char="v"/>
            </a:pPr>
            <a:r>
              <a:rPr lang="uk-UA" sz="2000" dirty="0">
                <a:solidFill>
                  <a:schemeClr val="bg1"/>
                </a:solidFill>
              </a:rPr>
              <a:t>Є особами з інвалідністю (незалежно від групи) </a:t>
            </a:r>
            <a:r>
              <a:rPr lang="uk-UA" sz="2000" u="sng" dirty="0">
                <a:solidFill>
                  <a:schemeClr val="bg1"/>
                </a:solidFill>
              </a:rPr>
              <a:t>(за наявності одного з таких документів, що підтверджують інвалідність: довідки до </a:t>
            </a:r>
            <a:r>
              <a:rPr lang="uk-UA" sz="2000" u="sng" dirty="0" err="1">
                <a:solidFill>
                  <a:schemeClr val="bg1"/>
                </a:solidFill>
              </a:rPr>
              <a:t>акта</a:t>
            </a:r>
            <a:r>
              <a:rPr lang="uk-UA" sz="2000" u="sng" dirty="0">
                <a:solidFill>
                  <a:schemeClr val="bg1"/>
                </a:solidFill>
              </a:rPr>
              <a:t> огляду медико-соціальною експертною комісією (форма первинної облікової документації №  157-1/о); посвідчення, яке підтверджує відповідний статус; пенсійного посвідчення чи посвідчення, що підтверджує призначення соціальної допомоги;</a:t>
            </a:r>
          </a:p>
        </p:txBody>
      </p:sp>
    </p:spTree>
    <p:extLst>
      <p:ext uri="{BB962C8B-B14F-4D97-AF65-F5344CB8AC3E}">
        <p14:creationId xmlns:p14="http://schemas.microsoft.com/office/powerpoint/2010/main" val="24016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DC2C49-5C86-E99F-AF44-D4DB92D4A6CE}"/>
              </a:ext>
            </a:extLst>
          </p:cNvPr>
          <p:cNvSpPr txBox="1"/>
          <p:nvPr/>
        </p:nvSpPr>
        <p:spPr>
          <a:xfrm>
            <a:off x="282054" y="117693"/>
            <a:ext cx="11354937" cy="6370975"/>
          </a:xfrm>
          <a:prstGeom prst="rect">
            <a:avLst/>
          </a:prstGeom>
          <a:noFill/>
        </p:spPr>
        <p:txBody>
          <a:bodyPr wrap="square">
            <a:spAutoFit/>
          </a:bodyPr>
          <a:lstStyle/>
          <a:p>
            <a:pPr marL="342900" indent="-342900" algn="just">
              <a:buFont typeface="Wingdings" panose="05000000000000000000" pitchFamily="2" charset="2"/>
              <a:buChar char="v"/>
            </a:pPr>
            <a:r>
              <a:rPr lang="uk-UA" sz="2400" dirty="0">
                <a:solidFill>
                  <a:schemeClr val="bg1"/>
                </a:solidFill>
              </a:rPr>
              <a:t>Для супроводу:</a:t>
            </a:r>
          </a:p>
          <a:p>
            <a:pPr marL="342900" indent="-342900" algn="just">
              <a:buFont typeface="Wingdings" panose="05000000000000000000" pitchFamily="2" charset="2"/>
              <a:buChar char="Ø"/>
            </a:pPr>
            <a:endParaRPr lang="uk-UA" sz="2400" dirty="0">
              <a:solidFill>
                <a:schemeClr val="bg1"/>
              </a:solidFill>
            </a:endParaRPr>
          </a:p>
          <a:p>
            <a:pPr algn="just"/>
            <a:r>
              <a:rPr lang="uk-UA" sz="2400" dirty="0">
                <a:solidFill>
                  <a:schemeClr val="bg1"/>
                </a:solidFill>
              </a:rPr>
              <a:t>1) особи з інвалідністю </a:t>
            </a:r>
            <a:r>
              <a:rPr lang="en-US" sz="2400" dirty="0">
                <a:solidFill>
                  <a:schemeClr val="bg1"/>
                </a:solidFill>
              </a:rPr>
              <a:t>I </a:t>
            </a:r>
            <a:r>
              <a:rPr lang="uk-UA" sz="2400" dirty="0">
                <a:solidFill>
                  <a:schemeClr val="bg1"/>
                </a:solidFill>
              </a:rPr>
              <a:t>чи </a:t>
            </a:r>
            <a:r>
              <a:rPr lang="en-US" sz="2400" dirty="0">
                <a:solidFill>
                  <a:schemeClr val="bg1"/>
                </a:solidFill>
              </a:rPr>
              <a:t>II </a:t>
            </a:r>
            <a:r>
              <a:rPr lang="uk-UA" sz="2400" dirty="0">
                <a:solidFill>
                  <a:schemeClr val="bg1"/>
                </a:solidFill>
              </a:rPr>
              <a:t>групи - у супроводі одного або обох батьків, на утриманні яких перебуває така особа з інвалідністю, дружини /чоловіка, повнолітніх сина/ доньки, ї </a:t>
            </a:r>
            <a:r>
              <a:rPr lang="uk-UA" sz="2400" dirty="0" err="1">
                <a:solidFill>
                  <a:schemeClr val="bg1"/>
                </a:solidFill>
              </a:rPr>
              <a:t>хдружини</a:t>
            </a:r>
            <a:r>
              <a:rPr lang="uk-UA" sz="2400" dirty="0">
                <a:solidFill>
                  <a:schemeClr val="bg1"/>
                </a:solidFill>
              </a:rPr>
              <a:t>/ чоловіка (за наявності документів, що підтверджують родинні зв’язки та інвалідність);</a:t>
            </a:r>
          </a:p>
          <a:p>
            <a:pPr marL="342900" indent="-342900" algn="just">
              <a:buFont typeface="Wingdings" panose="05000000000000000000" pitchFamily="2" charset="2"/>
              <a:buChar char="Ø"/>
            </a:pPr>
            <a:endParaRPr lang="uk-UA" sz="2400" dirty="0">
              <a:solidFill>
                <a:schemeClr val="bg1"/>
              </a:solidFill>
            </a:endParaRPr>
          </a:p>
          <a:p>
            <a:pPr algn="just"/>
            <a:r>
              <a:rPr lang="uk-UA" sz="2400" dirty="0">
                <a:solidFill>
                  <a:schemeClr val="bg1"/>
                </a:solidFill>
              </a:rPr>
              <a:t>2) особи з інвалідністю </a:t>
            </a:r>
            <a:r>
              <a:rPr lang="en-US" sz="2400" dirty="0">
                <a:solidFill>
                  <a:schemeClr val="bg1"/>
                </a:solidFill>
              </a:rPr>
              <a:t>I </a:t>
            </a:r>
            <a:r>
              <a:rPr lang="uk-UA" sz="2400" dirty="0">
                <a:solidFill>
                  <a:schemeClr val="bg1"/>
                </a:solidFill>
              </a:rPr>
              <a:t>чи </a:t>
            </a:r>
            <a:r>
              <a:rPr lang="en-US" sz="2400" dirty="0">
                <a:solidFill>
                  <a:schemeClr val="bg1"/>
                </a:solidFill>
              </a:rPr>
              <a:t>II </a:t>
            </a:r>
            <a:r>
              <a:rPr lang="uk-UA" sz="2400" dirty="0">
                <a:solidFill>
                  <a:schemeClr val="bg1"/>
                </a:solidFill>
              </a:rPr>
              <a:t>групи або іншою особою, яка потребує постійного догляду, - у супроводі особи, яка здійснює постійний догляд за зазначеними категоріями осіб (за наявності документів (посвідчення, довідки) про отримання компенсації (допомоги, надбавки) на догляд, а у разі супроводу особи </a:t>
            </a:r>
            <a:r>
              <a:rPr lang="uk-UA" sz="2400" dirty="0" err="1">
                <a:solidFill>
                  <a:schemeClr val="bg1"/>
                </a:solidFill>
              </a:rPr>
              <a:t>зінвалідністю</a:t>
            </a:r>
            <a:r>
              <a:rPr lang="uk-UA" sz="2400" dirty="0">
                <a:solidFill>
                  <a:schemeClr val="bg1"/>
                </a:solidFill>
              </a:rPr>
              <a:t> </a:t>
            </a:r>
            <a:r>
              <a:rPr lang="en-US" sz="2400" dirty="0">
                <a:solidFill>
                  <a:schemeClr val="bg1"/>
                </a:solidFill>
              </a:rPr>
              <a:t>I </a:t>
            </a:r>
            <a:r>
              <a:rPr lang="uk-UA" sz="2400" dirty="0">
                <a:solidFill>
                  <a:schemeClr val="bg1"/>
                </a:solidFill>
              </a:rPr>
              <a:t>чи </a:t>
            </a:r>
            <a:r>
              <a:rPr lang="en-US" sz="2400" dirty="0">
                <a:solidFill>
                  <a:schemeClr val="bg1"/>
                </a:solidFill>
              </a:rPr>
              <a:t>II </a:t>
            </a:r>
            <a:r>
              <a:rPr lang="uk-UA" sz="2400" dirty="0">
                <a:solidFill>
                  <a:schemeClr val="bg1"/>
                </a:solidFill>
              </a:rPr>
              <a:t>групи - додатково документів, що підтверджують інвалідність);</a:t>
            </a:r>
          </a:p>
          <a:p>
            <a:pPr marL="342900" indent="-342900" algn="just">
              <a:buFont typeface="Wingdings" panose="05000000000000000000" pitchFamily="2" charset="2"/>
              <a:buChar char="Ø"/>
            </a:pPr>
            <a:endParaRPr lang="uk-UA" sz="2400" dirty="0">
              <a:solidFill>
                <a:schemeClr val="bg1"/>
              </a:solidFill>
            </a:endParaRPr>
          </a:p>
          <a:p>
            <a:pPr algn="just"/>
            <a:r>
              <a:rPr lang="uk-UA" sz="2400" dirty="0">
                <a:solidFill>
                  <a:schemeClr val="bg1"/>
                </a:solidFill>
              </a:rPr>
              <a:t>3) особи з інвалідністю, визнаною судом недієздатною, - у супроводі її опікуна (за наявності рішення про призначення опікуном над такою недієздатною особою), а у разі коли опікуна такій особі не призначено, - у супроводі одного з повнолітніх членів сім’ї (за наявності документів, що підтверджують родинні зв’язки та інвалідність);</a:t>
            </a:r>
          </a:p>
        </p:txBody>
      </p:sp>
    </p:spTree>
    <p:extLst>
      <p:ext uri="{BB962C8B-B14F-4D97-AF65-F5344CB8AC3E}">
        <p14:creationId xmlns:p14="http://schemas.microsoft.com/office/powerpoint/2010/main" val="941067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5F89DC-6E2D-1FDF-028B-FF00EE2A9715}"/>
              </a:ext>
            </a:extLst>
          </p:cNvPr>
          <p:cNvSpPr txBox="1"/>
          <p:nvPr/>
        </p:nvSpPr>
        <p:spPr>
          <a:xfrm>
            <a:off x="559558" y="339258"/>
            <a:ext cx="11177517" cy="5632311"/>
          </a:xfrm>
          <a:prstGeom prst="rect">
            <a:avLst/>
          </a:prstGeom>
          <a:noFill/>
        </p:spPr>
        <p:txBody>
          <a:bodyPr wrap="square">
            <a:spAutoFit/>
          </a:bodyPr>
          <a:lstStyle/>
          <a:p>
            <a:pPr algn="just"/>
            <a:r>
              <a:rPr lang="uk-UA" sz="2400" dirty="0">
                <a:solidFill>
                  <a:schemeClr val="bg1"/>
                </a:solidFill>
              </a:rPr>
              <a:t>4) особами з інвалідністю або іншими особами, які потребують постійного догляду, які проживають/перебувають у закладах/установах різних форм власності та підпорядкування і отримують соціальні послуги закладів догляду (крім осіб з інвалідністю, зазначених в абзацах третьому - шостому цього пункту), - у супроводі осіб, у тому числі працівників закладу догляду, уповноважених директором закладу догляду/ особою, яка його заміщує (за наявності наказу директора закладу догляду або особи, яка його заміщує, про виїзд осіб з інвалідністю або інших осіб, які потребують постійного догляду, за межі України та документів, що підтверджують інвалідність). При цьому осіб з інвалідністю або інших осіб, які потребують постійного догляду, можуть супроводжувати особи, у тому числі працівники закладу догляду, які не перебувають на військовому або спеціальному обліку в Міноборони, СБУ чи Службі зовнішньої розвідки, або працівники закладу догляду, які перебувають на військовому або спеціальному обліку в Міноборони, СБУ чи Службі зовнішньої розвідки, з розрахунку одна особа на 50 осіб з інвалідністю та інших осіб, які потребують постійного догляду.</a:t>
            </a:r>
          </a:p>
        </p:txBody>
      </p:sp>
    </p:spTree>
    <p:extLst>
      <p:ext uri="{BB962C8B-B14F-4D97-AF65-F5344CB8AC3E}">
        <p14:creationId xmlns:p14="http://schemas.microsoft.com/office/powerpoint/2010/main" val="31223437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3463</Words>
  <Application>Microsoft Office PowerPoint</Application>
  <PresentationFormat>Широкоэкранный</PresentationFormat>
  <Paragraphs>90</Paragraphs>
  <Slides>21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21</vt:i4>
      </vt:variant>
    </vt:vector>
  </HeadingPairs>
  <TitlesOfParts>
    <vt:vector size="27" baseType="lpstr">
      <vt:lpstr>Arial</vt:lpstr>
      <vt:lpstr>Broadway</vt:lpstr>
      <vt:lpstr>Calibri</vt:lpstr>
      <vt:lpstr>Calibri Light</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Вячеслав</dc:creator>
  <cp:lastModifiedBy>Вячеслав</cp:lastModifiedBy>
  <cp:revision>1</cp:revision>
  <dcterms:created xsi:type="dcterms:W3CDTF">2022-07-01T08:36:54Z</dcterms:created>
  <dcterms:modified xsi:type="dcterms:W3CDTF">2022-07-01T16:05:05Z</dcterms:modified>
</cp:coreProperties>
</file>